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8"/>
  </p:notesMasterIdLst>
  <p:sldIdLst>
    <p:sldId id="256" r:id="rId2"/>
    <p:sldId id="269" r:id="rId3"/>
    <p:sldId id="284" r:id="rId4"/>
    <p:sldId id="260" r:id="rId5"/>
    <p:sldId id="261" r:id="rId6"/>
    <p:sldId id="289" r:id="rId7"/>
    <p:sldId id="262" r:id="rId8"/>
    <p:sldId id="263" r:id="rId9"/>
    <p:sldId id="294" r:id="rId10"/>
    <p:sldId id="264" r:id="rId11"/>
    <p:sldId id="257" r:id="rId12"/>
    <p:sldId id="259" r:id="rId13"/>
    <p:sldId id="293" r:id="rId14"/>
    <p:sldId id="291" r:id="rId15"/>
    <p:sldId id="270" r:id="rId16"/>
    <p:sldId id="282" r:id="rId1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 z motywem 1 — Ak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2" d="100"/>
          <a:sy n="112" d="100"/>
        </p:scale>
        <p:origin x="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462305-E5CA-4C92-AEA3-3575B3140FBE}" type="datetimeFigureOut">
              <a:rPr lang="pl-PL" smtClean="0"/>
              <a:t>07.03.2024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48870C-A5D0-4079-B377-2B3E65FEA024}" type="slidenum">
              <a:rPr lang="pl-PL" smtClean="0"/>
              <a:t>‹#›</a:t>
            </a:fld>
            <a:endParaRPr lang="pl-PL"/>
          </a:p>
        </p:txBody>
      </p:sp>
    </p:spTree>
    <p:extLst>
      <p:ext uri="{BB962C8B-B14F-4D97-AF65-F5344CB8AC3E}">
        <p14:creationId xmlns:p14="http://schemas.microsoft.com/office/powerpoint/2010/main" val="1441130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D048870C-A5D0-4079-B377-2B3E65FEA024}" type="slidenum">
              <a:rPr lang="pl-PL" smtClean="0"/>
              <a:t>11</a:t>
            </a:fld>
            <a:endParaRPr lang="pl-PL"/>
          </a:p>
        </p:txBody>
      </p:sp>
    </p:spTree>
    <p:extLst>
      <p:ext uri="{BB962C8B-B14F-4D97-AF65-F5344CB8AC3E}">
        <p14:creationId xmlns:p14="http://schemas.microsoft.com/office/powerpoint/2010/main" val="3109810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512CC40C-A5B0-49EA-9BD7-059964DEDCCD}" type="datetime1">
              <a:rPr lang="pl-PL" smtClean="0"/>
              <a:t>07.03.2024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2D0BF9B-DD26-47B9-89C7-ACC10D5E7A92}" type="slidenum">
              <a:rPr lang="pl-PL" smtClean="0"/>
              <a:t>‹#›</a:t>
            </a:fld>
            <a:endParaRPr lang="pl-PL"/>
          </a:p>
        </p:txBody>
      </p:sp>
    </p:spTree>
    <p:extLst>
      <p:ext uri="{BB962C8B-B14F-4D97-AF65-F5344CB8AC3E}">
        <p14:creationId xmlns:p14="http://schemas.microsoft.com/office/powerpoint/2010/main" val="1634580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EA07415-FC0F-45AB-A362-745378DD6172}" type="datetime1">
              <a:rPr lang="pl-PL" smtClean="0"/>
              <a:t>07.03.2024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2D0BF9B-DD26-47B9-89C7-ACC10D5E7A92}" type="slidenum">
              <a:rPr lang="pl-PL" smtClean="0"/>
              <a:t>‹#›</a:t>
            </a:fld>
            <a:endParaRPr lang="pl-PL"/>
          </a:p>
        </p:txBody>
      </p:sp>
    </p:spTree>
    <p:extLst>
      <p:ext uri="{BB962C8B-B14F-4D97-AF65-F5344CB8AC3E}">
        <p14:creationId xmlns:p14="http://schemas.microsoft.com/office/powerpoint/2010/main" val="1251688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6E8F557-144B-4638-9F7B-976436992B85}" type="datetime1">
              <a:rPr lang="pl-PL" smtClean="0"/>
              <a:t>07.03.2024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2D0BF9B-DD26-47B9-89C7-ACC10D5E7A92}" type="slidenum">
              <a:rPr lang="pl-PL" smtClean="0"/>
              <a:t>‹#›</a:t>
            </a:fld>
            <a:endParaRPr lang="pl-PL"/>
          </a:p>
        </p:txBody>
      </p:sp>
    </p:spTree>
    <p:extLst>
      <p:ext uri="{BB962C8B-B14F-4D97-AF65-F5344CB8AC3E}">
        <p14:creationId xmlns:p14="http://schemas.microsoft.com/office/powerpoint/2010/main" val="714668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03240FB0-19FF-4615-A3D9-CE1FB6B8CB0B}" type="datetime1">
              <a:rPr lang="pl-PL" smtClean="0"/>
              <a:t>07.03.2024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2D0BF9B-DD26-47B9-89C7-ACC10D5E7A92}" type="slidenum">
              <a:rPr lang="pl-PL" smtClean="0"/>
              <a:t>‹#›</a:t>
            </a:fld>
            <a:endParaRPr lang="pl-PL"/>
          </a:p>
        </p:txBody>
      </p:sp>
    </p:spTree>
    <p:extLst>
      <p:ext uri="{BB962C8B-B14F-4D97-AF65-F5344CB8AC3E}">
        <p14:creationId xmlns:p14="http://schemas.microsoft.com/office/powerpoint/2010/main" val="2949329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30F7AB76-8829-4579-B4F7-3055C5F36D04}" type="datetime1">
              <a:rPr lang="pl-PL" smtClean="0"/>
              <a:t>07.03.2024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2D0BF9B-DD26-47B9-89C7-ACC10D5E7A92}" type="slidenum">
              <a:rPr lang="pl-PL" smtClean="0"/>
              <a:t>‹#›</a:t>
            </a:fld>
            <a:endParaRPr lang="pl-PL"/>
          </a:p>
        </p:txBody>
      </p:sp>
    </p:spTree>
    <p:extLst>
      <p:ext uri="{BB962C8B-B14F-4D97-AF65-F5344CB8AC3E}">
        <p14:creationId xmlns:p14="http://schemas.microsoft.com/office/powerpoint/2010/main" val="2387204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A4A1761-3D6A-4ADB-BC92-02DEE573371A}" type="datetime1">
              <a:rPr lang="pl-PL" smtClean="0"/>
              <a:t>07.03.2024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2D0BF9B-DD26-47B9-89C7-ACC10D5E7A92}" type="slidenum">
              <a:rPr lang="pl-PL" smtClean="0"/>
              <a:t>‹#›</a:t>
            </a:fld>
            <a:endParaRPr lang="pl-PL"/>
          </a:p>
        </p:txBody>
      </p:sp>
    </p:spTree>
    <p:extLst>
      <p:ext uri="{BB962C8B-B14F-4D97-AF65-F5344CB8AC3E}">
        <p14:creationId xmlns:p14="http://schemas.microsoft.com/office/powerpoint/2010/main" val="3650571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2ABC027E-BEE6-4E41-AF63-E6BEAAB8A7D5}" type="datetime1">
              <a:rPr lang="pl-PL" smtClean="0"/>
              <a:t>07.03.2024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62D0BF9B-DD26-47B9-89C7-ACC10D5E7A92}" type="slidenum">
              <a:rPr lang="pl-PL" smtClean="0"/>
              <a:t>‹#›</a:t>
            </a:fld>
            <a:endParaRPr lang="pl-PL"/>
          </a:p>
        </p:txBody>
      </p:sp>
    </p:spTree>
    <p:extLst>
      <p:ext uri="{BB962C8B-B14F-4D97-AF65-F5344CB8AC3E}">
        <p14:creationId xmlns:p14="http://schemas.microsoft.com/office/powerpoint/2010/main" val="792856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3FB0B4BA-BAB8-480F-94F9-BAC240E748EC}" type="datetime1">
              <a:rPr lang="pl-PL" smtClean="0"/>
              <a:t>07.03.2024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62D0BF9B-DD26-47B9-89C7-ACC10D5E7A92}" type="slidenum">
              <a:rPr lang="pl-PL" smtClean="0"/>
              <a:t>‹#›</a:t>
            </a:fld>
            <a:endParaRPr lang="pl-PL"/>
          </a:p>
        </p:txBody>
      </p:sp>
    </p:spTree>
    <p:extLst>
      <p:ext uri="{BB962C8B-B14F-4D97-AF65-F5344CB8AC3E}">
        <p14:creationId xmlns:p14="http://schemas.microsoft.com/office/powerpoint/2010/main" val="422527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98CDE07-675E-4653-B122-5979CA6F1598}" type="datetime1">
              <a:rPr lang="pl-PL" smtClean="0"/>
              <a:t>07.03.2024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62D0BF9B-DD26-47B9-89C7-ACC10D5E7A92}" type="slidenum">
              <a:rPr lang="pl-PL" smtClean="0"/>
              <a:t>‹#›</a:t>
            </a:fld>
            <a:endParaRPr lang="pl-PL"/>
          </a:p>
        </p:txBody>
      </p:sp>
    </p:spTree>
    <p:extLst>
      <p:ext uri="{BB962C8B-B14F-4D97-AF65-F5344CB8AC3E}">
        <p14:creationId xmlns:p14="http://schemas.microsoft.com/office/powerpoint/2010/main" val="2034444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73695E4-0BBD-439A-B1E8-30E5398CD770}" type="datetime1">
              <a:rPr lang="pl-PL" smtClean="0"/>
              <a:t>07.03.2024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2D0BF9B-DD26-47B9-89C7-ACC10D5E7A92}" type="slidenum">
              <a:rPr lang="pl-PL" smtClean="0"/>
              <a:t>‹#›</a:t>
            </a:fld>
            <a:endParaRPr lang="pl-PL"/>
          </a:p>
        </p:txBody>
      </p:sp>
    </p:spTree>
    <p:extLst>
      <p:ext uri="{BB962C8B-B14F-4D97-AF65-F5344CB8AC3E}">
        <p14:creationId xmlns:p14="http://schemas.microsoft.com/office/powerpoint/2010/main" val="341885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53AB36A-AEE1-4109-B78F-70FF9B8B5724}" type="datetime1">
              <a:rPr lang="pl-PL" smtClean="0"/>
              <a:t>07.03.2024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2D0BF9B-DD26-47B9-89C7-ACC10D5E7A92}" type="slidenum">
              <a:rPr lang="pl-PL" smtClean="0"/>
              <a:t>‹#›</a:t>
            </a:fld>
            <a:endParaRPr lang="pl-PL"/>
          </a:p>
        </p:txBody>
      </p:sp>
    </p:spTree>
    <p:extLst>
      <p:ext uri="{BB962C8B-B14F-4D97-AF65-F5344CB8AC3E}">
        <p14:creationId xmlns:p14="http://schemas.microsoft.com/office/powerpoint/2010/main" val="3184427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0D6B1-4868-4914-8F32-54C3E235A080}" type="datetime1">
              <a:rPr lang="pl-PL" smtClean="0"/>
              <a:t>07.03.2024</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D0BF9B-DD26-47B9-89C7-ACC10D5E7A92}" type="slidenum">
              <a:rPr lang="pl-PL" smtClean="0"/>
              <a:t>‹#›</a:t>
            </a:fld>
            <a:endParaRPr lang="pl-PL"/>
          </a:p>
        </p:txBody>
      </p:sp>
    </p:spTree>
    <p:extLst>
      <p:ext uri="{BB962C8B-B14F-4D97-AF65-F5344CB8AC3E}">
        <p14:creationId xmlns:p14="http://schemas.microsoft.com/office/powerpoint/2010/main" val="344413463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10.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irwirpan.waw.pl/polski/2021_Koncepcja_smart_villages.pdf" TargetMode="External"/><Relationship Id="rId5" Type="http://schemas.openxmlformats.org/officeDocument/2006/relationships/image" Target="../media/image4.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28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154955" y="1535905"/>
            <a:ext cx="8825658" cy="2563142"/>
          </a:xfrm>
        </p:spPr>
        <p:txBody>
          <a:bodyPr>
            <a:normAutofit fontScale="90000"/>
          </a:bodyPr>
          <a:lstStyle/>
          <a:p>
            <a:pPr algn="ctr"/>
            <a:r>
              <a:rPr lang="pl-PL" sz="5400" b="1" dirty="0">
                <a:latin typeface="+mn-lt"/>
              </a:rPr>
              <a:t>JAK PRZYGOTOWAĆ I ROZLICZYĆ</a:t>
            </a:r>
            <a:br>
              <a:rPr lang="pl-PL" sz="9000" dirty="0"/>
            </a:br>
            <a:r>
              <a:rPr lang="pl-PL" sz="9000" dirty="0"/>
              <a:t> </a:t>
            </a:r>
            <a:r>
              <a:rPr lang="pl-PL" sz="4800" dirty="0">
                <a:latin typeface="+mn-lt"/>
              </a:rPr>
              <a:t>SMART VILLAGES</a:t>
            </a:r>
          </a:p>
        </p:txBody>
      </p:sp>
      <p:sp>
        <p:nvSpPr>
          <p:cNvPr id="3" name="Podtytuł 2"/>
          <p:cNvSpPr>
            <a:spLocks noGrp="1"/>
          </p:cNvSpPr>
          <p:nvPr>
            <p:ph type="subTitle" idx="1"/>
          </p:nvPr>
        </p:nvSpPr>
        <p:spPr>
          <a:xfrm>
            <a:off x="1154955" y="3972233"/>
            <a:ext cx="8825658" cy="845574"/>
          </a:xfrm>
        </p:spPr>
        <p:txBody>
          <a:bodyPr>
            <a:normAutofit/>
          </a:bodyPr>
          <a:lstStyle/>
          <a:p>
            <a:pPr algn="ctr"/>
            <a:r>
              <a:rPr lang="pl-PL" sz="4400" dirty="0"/>
              <a:t>       koncepcję inteligentnej wsi</a:t>
            </a:r>
          </a:p>
        </p:txBody>
      </p:sp>
      <p:sp>
        <p:nvSpPr>
          <p:cNvPr id="10" name="Symbol zastępczy numeru slajdu 9"/>
          <p:cNvSpPr>
            <a:spLocks noGrp="1"/>
          </p:cNvSpPr>
          <p:nvPr>
            <p:ph type="sldNum" sz="quarter" idx="12"/>
          </p:nvPr>
        </p:nvSpPr>
        <p:spPr/>
        <p:txBody>
          <a:bodyPr/>
          <a:lstStyle/>
          <a:p>
            <a:fld id="{62D0BF9B-DD26-47B9-89C7-ACC10D5E7A92}" type="slidenum">
              <a:rPr lang="pl-PL" smtClean="0"/>
              <a:t>1</a:t>
            </a:fld>
            <a:endParaRPr lang="pl-PL"/>
          </a:p>
        </p:txBody>
      </p:sp>
      <p:pic>
        <p:nvPicPr>
          <p:cNvPr id="4" name="Obraz 3"/>
          <p:cNvPicPr>
            <a:picLocks noChangeAspect="1"/>
          </p:cNvPicPr>
          <p:nvPr/>
        </p:nvPicPr>
        <p:blipFill>
          <a:blip r:embed="rId2"/>
          <a:stretch>
            <a:fillRect/>
          </a:stretch>
        </p:blipFill>
        <p:spPr>
          <a:xfrm>
            <a:off x="940537" y="251469"/>
            <a:ext cx="853514" cy="573074"/>
          </a:xfrm>
          <a:prstGeom prst="rect">
            <a:avLst/>
          </a:prstGeom>
        </p:spPr>
      </p:pic>
      <p:pic>
        <p:nvPicPr>
          <p:cNvPr id="5" name="Obraz 4"/>
          <p:cNvPicPr>
            <a:picLocks noChangeAspect="1"/>
          </p:cNvPicPr>
          <p:nvPr/>
        </p:nvPicPr>
        <p:blipFill>
          <a:blip r:embed="rId3"/>
          <a:stretch>
            <a:fillRect/>
          </a:stretch>
        </p:blipFill>
        <p:spPr>
          <a:xfrm>
            <a:off x="4114578" y="187353"/>
            <a:ext cx="560881" cy="585267"/>
          </a:xfrm>
          <a:prstGeom prst="rect">
            <a:avLst/>
          </a:prstGeom>
        </p:spPr>
      </p:pic>
      <p:pic>
        <p:nvPicPr>
          <p:cNvPr id="6" name="Obraz 5"/>
          <p:cNvPicPr>
            <a:picLocks noChangeAspect="1"/>
          </p:cNvPicPr>
          <p:nvPr/>
        </p:nvPicPr>
        <p:blipFill>
          <a:blip r:embed="rId4"/>
          <a:stretch>
            <a:fillRect/>
          </a:stretch>
        </p:blipFill>
        <p:spPr>
          <a:xfrm>
            <a:off x="6571855" y="158444"/>
            <a:ext cx="1335140" cy="792549"/>
          </a:xfrm>
          <a:prstGeom prst="rect">
            <a:avLst/>
          </a:prstGeom>
        </p:spPr>
      </p:pic>
      <p:pic>
        <p:nvPicPr>
          <p:cNvPr id="7" name="Obraz 6"/>
          <p:cNvPicPr>
            <a:picLocks noChangeAspect="1"/>
          </p:cNvPicPr>
          <p:nvPr/>
        </p:nvPicPr>
        <p:blipFill>
          <a:blip r:embed="rId5"/>
          <a:stretch>
            <a:fillRect/>
          </a:stretch>
        </p:blipFill>
        <p:spPr>
          <a:xfrm>
            <a:off x="9453263" y="225149"/>
            <a:ext cx="1054699" cy="695004"/>
          </a:xfrm>
          <a:prstGeom prst="rect">
            <a:avLst/>
          </a:prstGeom>
        </p:spPr>
      </p:pic>
      <p:sp>
        <p:nvSpPr>
          <p:cNvPr id="8" name="Prostokąt 7"/>
          <p:cNvSpPr/>
          <p:nvPr/>
        </p:nvSpPr>
        <p:spPr>
          <a:xfrm>
            <a:off x="940537" y="1015763"/>
            <a:ext cx="10396057" cy="276999"/>
          </a:xfrm>
          <a:prstGeom prst="rect">
            <a:avLst/>
          </a:prstGeom>
        </p:spPr>
        <p:txBody>
          <a:bodyPr wrap="square">
            <a:spAutoFit/>
          </a:bodyPr>
          <a:lstStyle/>
          <a:p>
            <a:pPr algn="ctr"/>
            <a:r>
              <a:rPr lang="pl-PL" sz="1200" dirty="0"/>
              <a:t>„Europejski Fundusz Rolny na rzecz Rozwoju Obszarów Wiejskich: Europa inwestująca w obszary wiejskie.”</a:t>
            </a:r>
          </a:p>
        </p:txBody>
      </p:sp>
      <p:sp>
        <p:nvSpPr>
          <p:cNvPr id="9" name="Prostokąt 8"/>
          <p:cNvSpPr/>
          <p:nvPr/>
        </p:nvSpPr>
        <p:spPr>
          <a:xfrm>
            <a:off x="765236" y="5405321"/>
            <a:ext cx="10746658" cy="707886"/>
          </a:xfrm>
          <a:prstGeom prst="rect">
            <a:avLst/>
          </a:prstGeom>
        </p:spPr>
        <p:txBody>
          <a:bodyPr wrap="square">
            <a:spAutoFit/>
          </a:bodyPr>
          <a:lstStyle/>
          <a:p>
            <a:pPr algn="ctr"/>
            <a:r>
              <a:rPr lang="pl-PL" sz="1000" dirty="0"/>
              <a:t>Opracowanie: Stowarzyszenie „Ślężanie - Lokalna Grupa Działania”                                                                                                                              </a:t>
            </a:r>
          </a:p>
          <a:p>
            <a:pPr algn="ctr"/>
            <a:r>
              <a:rPr lang="pl-PL" sz="1000" dirty="0"/>
              <a:t>Materiał współfinansowano ze środków Unii Europejskiej w ramach działania „Europejski Fundusz Rolny na rzecz Rozwoju Obszarów Wiejskich: Europa inwestująca w obszary wiejskie.” Operacja ma na celu Realizację Planu Komunikacji, współfinansowana jest ze środków Unii Europejskiej w ramach działania – Wsparcie dla rozwoju lokalnego w ramach inicjatywy LEADER, poddziałanie 19.4 Wsparcie na rzecz kosztów bieżących i aktywizacji Programu Rozwoju Obszarów Wiejskich na lata 2014-2020</a:t>
            </a:r>
          </a:p>
        </p:txBody>
      </p:sp>
    </p:spTree>
    <p:extLst>
      <p:ext uri="{BB962C8B-B14F-4D97-AF65-F5344CB8AC3E}">
        <p14:creationId xmlns:p14="http://schemas.microsoft.com/office/powerpoint/2010/main" val="1397482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28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D0BF9B-DD26-47B9-89C7-ACC10D5E7A92}" type="slidenum">
              <a:rPr lang="pl-PL" smtClean="0"/>
              <a:t>10</a:t>
            </a:fld>
            <a:endParaRPr lang="pl-PL"/>
          </a:p>
        </p:txBody>
      </p:sp>
      <p:pic>
        <p:nvPicPr>
          <p:cNvPr id="3" name="Obraz 2"/>
          <p:cNvPicPr>
            <a:picLocks noChangeAspect="1"/>
          </p:cNvPicPr>
          <p:nvPr/>
        </p:nvPicPr>
        <p:blipFill>
          <a:blip r:embed="rId2"/>
          <a:stretch>
            <a:fillRect/>
          </a:stretch>
        </p:blipFill>
        <p:spPr>
          <a:xfrm>
            <a:off x="1510198" y="163289"/>
            <a:ext cx="853514" cy="573074"/>
          </a:xfrm>
          <a:prstGeom prst="rect">
            <a:avLst/>
          </a:prstGeom>
        </p:spPr>
      </p:pic>
      <p:pic>
        <p:nvPicPr>
          <p:cNvPr id="4" name="Obraz 3"/>
          <p:cNvPicPr>
            <a:picLocks noChangeAspect="1"/>
          </p:cNvPicPr>
          <p:nvPr/>
        </p:nvPicPr>
        <p:blipFill>
          <a:blip r:embed="rId3"/>
          <a:stretch>
            <a:fillRect/>
          </a:stretch>
        </p:blipFill>
        <p:spPr>
          <a:xfrm>
            <a:off x="4125384" y="163289"/>
            <a:ext cx="560881" cy="585267"/>
          </a:xfrm>
          <a:prstGeom prst="rect">
            <a:avLst/>
          </a:prstGeom>
        </p:spPr>
      </p:pic>
      <p:pic>
        <p:nvPicPr>
          <p:cNvPr id="5" name="Obraz 4"/>
          <p:cNvPicPr>
            <a:picLocks noChangeAspect="1"/>
          </p:cNvPicPr>
          <p:nvPr/>
        </p:nvPicPr>
        <p:blipFill>
          <a:blip r:embed="rId4"/>
          <a:stretch>
            <a:fillRect/>
          </a:stretch>
        </p:blipFill>
        <p:spPr>
          <a:xfrm>
            <a:off x="6447937" y="163289"/>
            <a:ext cx="1341236" cy="792549"/>
          </a:xfrm>
          <a:prstGeom prst="rect">
            <a:avLst/>
          </a:prstGeom>
        </p:spPr>
      </p:pic>
      <p:pic>
        <p:nvPicPr>
          <p:cNvPr id="6" name="Obraz 5"/>
          <p:cNvPicPr>
            <a:picLocks noChangeAspect="1"/>
          </p:cNvPicPr>
          <p:nvPr/>
        </p:nvPicPr>
        <p:blipFill>
          <a:blip r:embed="rId5"/>
          <a:stretch>
            <a:fillRect/>
          </a:stretch>
        </p:blipFill>
        <p:spPr>
          <a:xfrm>
            <a:off x="9314741" y="212061"/>
            <a:ext cx="1054699" cy="695004"/>
          </a:xfrm>
          <a:prstGeom prst="rect">
            <a:avLst/>
          </a:prstGeom>
        </p:spPr>
      </p:pic>
      <p:sp>
        <p:nvSpPr>
          <p:cNvPr id="7" name="Prostokąt 6"/>
          <p:cNvSpPr/>
          <p:nvPr/>
        </p:nvSpPr>
        <p:spPr>
          <a:xfrm>
            <a:off x="2507225" y="907065"/>
            <a:ext cx="7334865" cy="276999"/>
          </a:xfrm>
          <a:prstGeom prst="rect">
            <a:avLst/>
          </a:prstGeom>
        </p:spPr>
        <p:txBody>
          <a:bodyPr wrap="square">
            <a:spAutoFit/>
          </a:bodyPr>
          <a:lstStyle/>
          <a:p>
            <a:r>
              <a:rPr lang="pl-PL" sz="1200" dirty="0"/>
              <a:t>„Europejski Fundusz Rolny na rzecz Rozwoju Obszarów Wiejskich: Europa inwestująca w obszary wiejskie.”</a:t>
            </a:r>
          </a:p>
        </p:txBody>
      </p:sp>
      <p:sp>
        <p:nvSpPr>
          <p:cNvPr id="8" name="Prostokąt 7"/>
          <p:cNvSpPr/>
          <p:nvPr/>
        </p:nvSpPr>
        <p:spPr>
          <a:xfrm>
            <a:off x="141981" y="1184064"/>
            <a:ext cx="11729883" cy="7909858"/>
          </a:xfrm>
          <a:prstGeom prst="rect">
            <a:avLst/>
          </a:prstGeom>
          <a:noFill/>
        </p:spPr>
        <p:txBody>
          <a:bodyPr wrap="square" lIns="91440" tIns="45720" rIns="91440" bIns="45720">
            <a:spAutoFit/>
          </a:bodyPr>
          <a:lstStyle/>
          <a:p>
            <a:pPr algn="ctr"/>
            <a:r>
              <a:rPr lang="pl-PL" sz="3600" dirty="0">
                <a:ln w="0"/>
              </a:rPr>
              <a:t>Spotkania konsultacyjne.</a:t>
            </a:r>
          </a:p>
          <a:p>
            <a:endParaRPr lang="pl-PL" sz="2000" b="0" cap="none" spc="0" dirty="0">
              <a:ln w="0"/>
              <a:solidFill>
                <a:schemeClr val="tx1"/>
              </a:solidFill>
            </a:endParaRPr>
          </a:p>
          <a:p>
            <a:pPr marL="342900" indent="-342900">
              <a:buFont typeface="Arial" panose="020B0604020202020204" pitchFamily="34" charset="0"/>
              <a:buChar char="•"/>
            </a:pPr>
            <a:r>
              <a:rPr lang="pl-PL" b="1" cap="none" spc="0" dirty="0">
                <a:ln w="0"/>
                <a:solidFill>
                  <a:schemeClr val="tx1"/>
                </a:solidFill>
              </a:rPr>
              <a:t>Spotkania konsultacyjne powinny zostać udokumentowane</a:t>
            </a:r>
            <a:r>
              <a:rPr lang="pl-PL" b="0" cap="none" spc="0" dirty="0">
                <a:ln w="0"/>
                <a:solidFill>
                  <a:schemeClr val="tx1"/>
                </a:solidFill>
              </a:rPr>
              <a:t>. Dlatego podczas spotkań powinny być wykonywane zdjęcia. Dokumentację zdjęciową załączycie Państwo do Wniosku o rozliczenie. Jeśli </a:t>
            </a:r>
            <a:r>
              <a:rPr lang="pl-PL" b="0" cap="none" spc="0" dirty="0" err="1">
                <a:ln w="0"/>
                <a:solidFill>
                  <a:schemeClr val="tx1"/>
                </a:solidFill>
              </a:rPr>
              <a:t>Grantobiorca</a:t>
            </a:r>
            <a:r>
              <a:rPr lang="pl-PL" b="0" cap="none" spc="0" dirty="0">
                <a:ln w="0"/>
                <a:solidFill>
                  <a:schemeClr val="tx1"/>
                </a:solidFill>
              </a:rPr>
              <a:t> posiada swoją stronę lub profil na Facebooku to powinien promować grant i swoją koncepcję poprzez wstawianie informacji na nich. Jeśli takie informacje pojawiły się na innych stronach np. </a:t>
            </a:r>
            <a:r>
              <a:rPr lang="pl-PL" dirty="0">
                <a:ln w="0"/>
              </a:rPr>
              <a:t>stronie Gminy, też możemy to wykorzystać. Można wykonać </a:t>
            </a:r>
            <a:r>
              <a:rPr lang="pl-PL" dirty="0" err="1">
                <a:ln w="0"/>
              </a:rPr>
              <a:t>screenshoty</a:t>
            </a:r>
            <a:r>
              <a:rPr lang="pl-PL" dirty="0">
                <a:ln w="0"/>
              </a:rPr>
              <a:t> ze stron i również załączyć do rozliczenia. W ten sposób udokumentujemy odbyte spotkania konsultacyjne.</a:t>
            </a:r>
            <a:endParaRPr lang="pl-PL" b="0" cap="none" spc="0" dirty="0">
              <a:ln w="0"/>
              <a:solidFill>
                <a:schemeClr val="tx1"/>
              </a:solidFill>
            </a:endParaRPr>
          </a:p>
          <a:p>
            <a:pPr marL="342900" indent="-342900">
              <a:buFont typeface="Arial" panose="020B0604020202020204" pitchFamily="34" charset="0"/>
              <a:buChar char="•"/>
            </a:pPr>
            <a:r>
              <a:rPr lang="pl-PL" dirty="0">
                <a:ln w="0"/>
              </a:rPr>
              <a:t>Podczas każdego spotkania przez wszystkich uczestników podpisywana jest </a:t>
            </a:r>
            <a:r>
              <a:rPr lang="pl-PL" b="1" dirty="0">
                <a:ln w="0"/>
              </a:rPr>
              <a:t>lista obecności wraz z klauzulą </a:t>
            </a:r>
            <a:r>
              <a:rPr lang="pl-PL" b="1" dirty="0" err="1">
                <a:ln w="0"/>
              </a:rPr>
              <a:t>Rodo</a:t>
            </a:r>
            <a:r>
              <a:rPr lang="pl-PL" b="1" dirty="0">
                <a:ln w="0"/>
              </a:rPr>
              <a:t>.</a:t>
            </a:r>
            <a:r>
              <a:rPr lang="pl-PL" dirty="0">
                <a:ln w="0"/>
              </a:rPr>
              <a:t> Należy pamiętać, że każde spotkanie to oddzielna lista obecności – 3 spotkania to 3 listy obecności i 3 oświadczenia </a:t>
            </a:r>
            <a:r>
              <a:rPr lang="pl-PL" dirty="0" err="1">
                <a:ln w="0"/>
              </a:rPr>
              <a:t>Rodo</a:t>
            </a:r>
            <a:r>
              <a:rPr lang="pl-PL" dirty="0">
                <a:ln w="0"/>
              </a:rPr>
              <a:t>. Wzory list obecności oraz oświadczeń </a:t>
            </a:r>
            <a:r>
              <a:rPr lang="pl-PL" dirty="0" err="1">
                <a:ln w="0"/>
              </a:rPr>
              <a:t>Rodo</a:t>
            </a:r>
            <a:r>
              <a:rPr lang="pl-PL" dirty="0">
                <a:ln w="0"/>
              </a:rPr>
              <a:t> znajdują się przy ogłoszeniu na nabór na stronie LGD Ślężanie i są do pobrania w wersji edytowalnej.</a:t>
            </a:r>
          </a:p>
          <a:p>
            <a:pPr marL="342900" indent="-342900">
              <a:buFont typeface="Arial" panose="020B0604020202020204" pitchFamily="34" charset="0"/>
              <a:buChar char="•"/>
            </a:pPr>
            <a:r>
              <a:rPr lang="pl-PL" cap="none" spc="0" dirty="0">
                <a:ln w="0"/>
                <a:solidFill>
                  <a:schemeClr val="tx1"/>
                </a:solidFill>
              </a:rPr>
              <a:t>Każdy </a:t>
            </a:r>
            <a:r>
              <a:rPr lang="pl-PL" cap="none" spc="0" dirty="0" err="1">
                <a:ln w="0"/>
                <a:solidFill>
                  <a:schemeClr val="tx1"/>
                </a:solidFill>
              </a:rPr>
              <a:t>Grantobiorca</a:t>
            </a:r>
            <a:r>
              <a:rPr lang="pl-PL" cap="none" spc="0" dirty="0">
                <a:ln w="0"/>
                <a:solidFill>
                  <a:schemeClr val="tx1"/>
                </a:solidFill>
              </a:rPr>
              <a:t> jest zobowiązany do informowania i rozpowszechniania informacji o pomocy otrzymanej z EFFROW zgodnie z zapisami załącznika III do rozporządzenia 808/2014 opisanymi w księdze Wizualizacji Znaku PROW na lata 2014-2020 oraz zasadami określonymi przez LGD</a:t>
            </a:r>
            <a:r>
              <a:rPr lang="pl-PL" b="1" cap="none" spc="0" dirty="0">
                <a:ln w="0"/>
                <a:solidFill>
                  <a:schemeClr val="tx1"/>
                </a:solidFill>
              </a:rPr>
              <a:t>. </a:t>
            </a:r>
            <a:r>
              <a:rPr lang="pl-PL" cap="none" spc="0" dirty="0">
                <a:ln w="0"/>
                <a:solidFill>
                  <a:schemeClr val="tx1"/>
                </a:solidFill>
              </a:rPr>
              <a:t>W tym celu </a:t>
            </a:r>
            <a:r>
              <a:rPr lang="pl-PL" b="1" dirty="0">
                <a:ln w="0"/>
              </a:rPr>
              <a:t>n</a:t>
            </a:r>
            <a:r>
              <a:rPr lang="pl-PL" b="1" cap="none" spc="0" dirty="0">
                <a:ln w="0"/>
                <a:solidFill>
                  <a:schemeClr val="tx1"/>
                </a:solidFill>
              </a:rPr>
              <a:t>ależy przygotować tabliczkę informacyjną</a:t>
            </a:r>
            <a:r>
              <a:rPr lang="pl-PL" dirty="0">
                <a:ln w="0"/>
              </a:rPr>
              <a:t>. </a:t>
            </a:r>
            <a:r>
              <a:rPr lang="pl-PL" b="0" cap="none" spc="0" dirty="0">
                <a:ln w="0"/>
                <a:solidFill>
                  <a:schemeClr val="tx1"/>
                </a:solidFill>
              </a:rPr>
              <a:t>Tabliczka taka może być wykonana w formie zwykłego wydruku na kartce A4. Należy wykonać zdjęcie np. uczestnika/uczestników, którzy trzymają taką tabliczkę podczas spotkania. W ten sposób udokumentujemy obowiązek informowania o źródle finansowania. </a:t>
            </a:r>
            <a:r>
              <a:rPr lang="pl-PL" dirty="0">
                <a:ln w="0"/>
              </a:rPr>
              <a:t>Wzór t</a:t>
            </a:r>
            <a:r>
              <a:rPr lang="pl-PL" b="0" cap="none" spc="0" dirty="0">
                <a:ln w="0"/>
                <a:solidFill>
                  <a:schemeClr val="tx1"/>
                </a:solidFill>
              </a:rPr>
              <a:t>abliczki znajduje się przy ogłoszeniu na nabór na stronie LGD Ślężanie. Obowiązek ten powinien być spełniony również w momencie wstawiania postów na Facebooka czy też informacji na wszelkich stronach www.</a:t>
            </a:r>
          </a:p>
          <a:p>
            <a:pPr algn="ctr"/>
            <a:endParaRPr lang="pl-PL" sz="2000" b="0" cap="none" spc="0" dirty="0">
              <a:ln w="0"/>
              <a:solidFill>
                <a:schemeClr val="tx1"/>
              </a:solidFill>
            </a:endParaRPr>
          </a:p>
          <a:p>
            <a:pPr algn="ctr"/>
            <a:endParaRPr lang="pl-PL" sz="3600" dirty="0">
              <a:ln w="0"/>
            </a:endParaRPr>
          </a:p>
          <a:p>
            <a:pPr algn="ctr"/>
            <a:endParaRPr lang="pl-PL" sz="3600" b="0" cap="none" spc="0" dirty="0">
              <a:ln w="0"/>
              <a:solidFill>
                <a:schemeClr val="tx1"/>
              </a:solidFill>
            </a:endParaRPr>
          </a:p>
          <a:p>
            <a:pPr algn="ctr"/>
            <a:endParaRPr lang="pl-PL" sz="3600" dirty="0">
              <a:ln w="0"/>
            </a:endParaRPr>
          </a:p>
          <a:p>
            <a:pPr algn="ctr"/>
            <a:endParaRPr lang="pl-PL" sz="3600" b="0" cap="none" spc="0" dirty="0">
              <a:ln w="0"/>
              <a:solidFill>
                <a:schemeClr val="tx1"/>
              </a:solidFill>
            </a:endParaRPr>
          </a:p>
        </p:txBody>
      </p:sp>
    </p:spTree>
    <p:extLst>
      <p:ext uri="{BB962C8B-B14F-4D97-AF65-F5344CB8AC3E}">
        <p14:creationId xmlns:p14="http://schemas.microsoft.com/office/powerpoint/2010/main" val="2392002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28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D0BF9B-DD26-47B9-89C7-ACC10D5E7A92}" type="slidenum">
              <a:rPr lang="pl-PL" sz="1200" smtClean="0"/>
              <a:t>11</a:t>
            </a:fld>
            <a:endParaRPr lang="pl-PL" sz="1200" dirty="0"/>
          </a:p>
        </p:txBody>
      </p:sp>
      <p:pic>
        <p:nvPicPr>
          <p:cNvPr id="8" name="Obraz 7"/>
          <p:cNvPicPr>
            <a:picLocks noChangeAspect="1"/>
          </p:cNvPicPr>
          <p:nvPr/>
        </p:nvPicPr>
        <p:blipFill>
          <a:blip r:embed="rId3"/>
          <a:stretch>
            <a:fillRect/>
          </a:stretch>
        </p:blipFill>
        <p:spPr>
          <a:xfrm>
            <a:off x="1018585" y="292483"/>
            <a:ext cx="853514" cy="573074"/>
          </a:xfrm>
          <a:prstGeom prst="rect">
            <a:avLst/>
          </a:prstGeom>
        </p:spPr>
      </p:pic>
      <p:pic>
        <p:nvPicPr>
          <p:cNvPr id="9" name="Obraz 8"/>
          <p:cNvPicPr>
            <a:picLocks noChangeAspect="1"/>
          </p:cNvPicPr>
          <p:nvPr/>
        </p:nvPicPr>
        <p:blipFill>
          <a:blip r:embed="rId4"/>
          <a:stretch>
            <a:fillRect/>
          </a:stretch>
        </p:blipFill>
        <p:spPr>
          <a:xfrm>
            <a:off x="3999087" y="292483"/>
            <a:ext cx="560881" cy="585267"/>
          </a:xfrm>
          <a:prstGeom prst="rect">
            <a:avLst/>
          </a:prstGeom>
        </p:spPr>
      </p:pic>
      <p:pic>
        <p:nvPicPr>
          <p:cNvPr id="10" name="Obraz 9"/>
          <p:cNvPicPr>
            <a:picLocks noChangeAspect="1"/>
          </p:cNvPicPr>
          <p:nvPr/>
        </p:nvPicPr>
        <p:blipFill>
          <a:blip r:embed="rId5"/>
          <a:stretch>
            <a:fillRect/>
          </a:stretch>
        </p:blipFill>
        <p:spPr>
          <a:xfrm>
            <a:off x="6588633" y="224142"/>
            <a:ext cx="1335140" cy="792549"/>
          </a:xfrm>
          <a:prstGeom prst="rect">
            <a:avLst/>
          </a:prstGeom>
        </p:spPr>
      </p:pic>
      <p:pic>
        <p:nvPicPr>
          <p:cNvPr id="11" name="Obraz 10"/>
          <p:cNvPicPr>
            <a:picLocks noChangeAspect="1"/>
          </p:cNvPicPr>
          <p:nvPr/>
        </p:nvPicPr>
        <p:blipFill>
          <a:blip r:embed="rId6"/>
          <a:stretch>
            <a:fillRect/>
          </a:stretch>
        </p:blipFill>
        <p:spPr>
          <a:xfrm>
            <a:off x="9690824" y="224142"/>
            <a:ext cx="1054699" cy="695004"/>
          </a:xfrm>
          <a:prstGeom prst="rect">
            <a:avLst/>
          </a:prstGeom>
        </p:spPr>
      </p:pic>
      <p:sp>
        <p:nvSpPr>
          <p:cNvPr id="12" name="Prostokąt 11"/>
          <p:cNvSpPr/>
          <p:nvPr/>
        </p:nvSpPr>
        <p:spPr>
          <a:xfrm>
            <a:off x="2772697" y="1016691"/>
            <a:ext cx="10972799" cy="276999"/>
          </a:xfrm>
          <a:prstGeom prst="rect">
            <a:avLst/>
          </a:prstGeom>
        </p:spPr>
        <p:txBody>
          <a:bodyPr wrap="square">
            <a:spAutoFit/>
          </a:bodyPr>
          <a:lstStyle/>
          <a:p>
            <a:r>
              <a:rPr lang="pl-PL" sz="1200" dirty="0"/>
              <a:t>„Europejski Fundusz Rolny na rzecz Rozwoju Obszarów Wiejskich: Europa inwestująca w obszary wiejskie.”</a:t>
            </a:r>
          </a:p>
        </p:txBody>
      </p:sp>
      <p:sp>
        <p:nvSpPr>
          <p:cNvPr id="14" name="Prostokąt 13"/>
          <p:cNvSpPr/>
          <p:nvPr/>
        </p:nvSpPr>
        <p:spPr>
          <a:xfrm>
            <a:off x="619432" y="1629491"/>
            <a:ext cx="11169445" cy="2031325"/>
          </a:xfrm>
          <a:prstGeom prst="rect">
            <a:avLst/>
          </a:prstGeom>
        </p:spPr>
        <p:txBody>
          <a:bodyPr wrap="square">
            <a:spAutoFit/>
          </a:bodyPr>
          <a:lstStyle/>
          <a:p>
            <a:endParaRPr lang="pl-PL" dirty="0"/>
          </a:p>
          <a:p>
            <a:endParaRPr lang="pl-PL" dirty="0"/>
          </a:p>
          <a:p>
            <a:endParaRPr lang="pl-PL" dirty="0"/>
          </a:p>
          <a:p>
            <a:endParaRPr lang="pl-PL" dirty="0"/>
          </a:p>
          <a:p>
            <a:endParaRPr lang="pl-PL" dirty="0"/>
          </a:p>
          <a:p>
            <a:endParaRPr lang="pl-PL" dirty="0"/>
          </a:p>
          <a:p>
            <a:endParaRPr lang="pl-PL" dirty="0"/>
          </a:p>
        </p:txBody>
      </p:sp>
      <p:sp>
        <p:nvSpPr>
          <p:cNvPr id="3" name="Prostokąt 2"/>
          <p:cNvSpPr/>
          <p:nvPr/>
        </p:nvSpPr>
        <p:spPr>
          <a:xfrm>
            <a:off x="167780" y="1302187"/>
            <a:ext cx="11736198" cy="5139869"/>
          </a:xfrm>
          <a:prstGeom prst="rect">
            <a:avLst/>
          </a:prstGeom>
          <a:noFill/>
        </p:spPr>
        <p:txBody>
          <a:bodyPr wrap="square" lIns="91440" tIns="45720" rIns="91440" bIns="45720">
            <a:spAutoFit/>
          </a:bodyPr>
          <a:lstStyle/>
          <a:p>
            <a:pPr algn="ctr"/>
            <a:r>
              <a:rPr lang="pl-PL" sz="3200" b="1" dirty="0">
                <a:ln w="0"/>
              </a:rPr>
              <a:t>Wzór tabliczki informacyjnej.</a:t>
            </a:r>
          </a:p>
          <a:p>
            <a:pPr algn="ctr"/>
            <a:r>
              <a:rPr lang="pl-PL" sz="2000" dirty="0">
                <a:ln w="0"/>
              </a:rPr>
              <a:t>Wzór tabliczki umieszczony jest przy ogłoszeniu naboru na stronie LGD Ślężanie i jest do pobrania.</a:t>
            </a:r>
          </a:p>
          <a:p>
            <a:pPr algn="ctr"/>
            <a:r>
              <a:rPr lang="pl-PL" sz="2000" dirty="0">
                <a:ln w="0"/>
              </a:rPr>
              <a:t>W miejsca oznaczone na czerwono wstawiamy odpowiednie dane.</a:t>
            </a:r>
          </a:p>
          <a:p>
            <a:pPr algn="ctr"/>
            <a:endParaRPr lang="pl-PL" sz="2000" b="0" cap="none" spc="0" dirty="0">
              <a:ln w="0"/>
              <a:solidFill>
                <a:schemeClr val="tx1"/>
              </a:solidFill>
              <a:effectLst>
                <a:outerShdw blurRad="38100" dist="19050" dir="2700000" algn="tl" rotWithShape="0">
                  <a:schemeClr val="dk1">
                    <a:alpha val="40000"/>
                  </a:schemeClr>
                </a:outerShdw>
              </a:effectLst>
            </a:endParaRPr>
          </a:p>
          <a:p>
            <a:pPr algn="ctr"/>
            <a:endParaRPr lang="pl-PL" sz="5400" dirty="0">
              <a:ln w="0"/>
              <a:effectLst>
                <a:outerShdw blurRad="38100" dist="19050" dir="2700000" algn="tl" rotWithShape="0">
                  <a:schemeClr val="dk1">
                    <a:alpha val="40000"/>
                  </a:schemeClr>
                </a:outerShdw>
              </a:effectLst>
            </a:endParaRPr>
          </a:p>
          <a:p>
            <a:endParaRPr lang="pl-PL" sz="2000" b="0" cap="none" spc="0" dirty="0">
              <a:ln w="0"/>
              <a:solidFill>
                <a:schemeClr val="tx1"/>
              </a:solidFill>
              <a:effectLst>
                <a:outerShdw blurRad="38100" dist="19050" dir="2700000" algn="tl" rotWithShape="0">
                  <a:schemeClr val="dk1">
                    <a:alpha val="40000"/>
                  </a:schemeClr>
                </a:outerShdw>
              </a:effectLst>
            </a:endParaRPr>
          </a:p>
          <a:p>
            <a:pPr algn="ctr"/>
            <a:endParaRPr lang="pl-PL" sz="5400" dirty="0">
              <a:ln w="0"/>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p:txBody>
      </p:sp>
      <p:pic>
        <p:nvPicPr>
          <p:cNvPr id="5" name="Obraz 4">
            <a:extLst>
              <a:ext uri="{FF2B5EF4-FFF2-40B4-BE49-F238E27FC236}">
                <a16:creationId xmlns:a16="http://schemas.microsoft.com/office/drawing/2014/main" id="{115C4384-A9E8-7860-24B2-0D1FFA0A758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58520" y="2615180"/>
            <a:ext cx="6932304" cy="3960434"/>
          </a:xfrm>
          <a:prstGeom prst="rect">
            <a:avLst/>
          </a:prstGeom>
        </p:spPr>
      </p:pic>
    </p:spTree>
    <p:extLst>
      <p:ext uri="{BB962C8B-B14F-4D97-AF65-F5344CB8AC3E}">
        <p14:creationId xmlns:p14="http://schemas.microsoft.com/office/powerpoint/2010/main" val="3092525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0">
              <a:schemeClr val="accent6">
                <a:lumMod val="0"/>
                <a:lumOff val="100000"/>
              </a:schemeClr>
            </a:gs>
            <a:gs pos="65000">
              <a:schemeClr val="accent6">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D0BF9B-DD26-47B9-89C7-ACC10D5E7A92}" type="slidenum">
              <a:rPr lang="pl-PL" smtClean="0"/>
              <a:t>12</a:t>
            </a:fld>
            <a:endParaRPr lang="pl-PL"/>
          </a:p>
        </p:txBody>
      </p:sp>
      <p:pic>
        <p:nvPicPr>
          <p:cNvPr id="3" name="Obraz 2"/>
          <p:cNvPicPr>
            <a:picLocks noChangeAspect="1"/>
          </p:cNvPicPr>
          <p:nvPr/>
        </p:nvPicPr>
        <p:blipFill>
          <a:blip r:embed="rId2"/>
          <a:stretch>
            <a:fillRect/>
          </a:stretch>
        </p:blipFill>
        <p:spPr>
          <a:xfrm>
            <a:off x="1520030" y="212450"/>
            <a:ext cx="853514" cy="573074"/>
          </a:xfrm>
          <a:prstGeom prst="rect">
            <a:avLst/>
          </a:prstGeom>
        </p:spPr>
      </p:pic>
      <p:pic>
        <p:nvPicPr>
          <p:cNvPr id="4" name="Obraz 3"/>
          <p:cNvPicPr>
            <a:picLocks noChangeAspect="1"/>
          </p:cNvPicPr>
          <p:nvPr/>
        </p:nvPicPr>
        <p:blipFill>
          <a:blip r:embed="rId3"/>
          <a:stretch>
            <a:fillRect/>
          </a:stretch>
        </p:blipFill>
        <p:spPr>
          <a:xfrm>
            <a:off x="4153907" y="212450"/>
            <a:ext cx="560881" cy="585267"/>
          </a:xfrm>
          <a:prstGeom prst="rect">
            <a:avLst/>
          </a:prstGeom>
        </p:spPr>
      </p:pic>
      <p:pic>
        <p:nvPicPr>
          <p:cNvPr id="5" name="Obraz 4"/>
          <p:cNvPicPr>
            <a:picLocks noChangeAspect="1"/>
          </p:cNvPicPr>
          <p:nvPr/>
        </p:nvPicPr>
        <p:blipFill>
          <a:blip r:embed="rId4"/>
          <a:stretch>
            <a:fillRect/>
          </a:stretch>
        </p:blipFill>
        <p:spPr>
          <a:xfrm>
            <a:off x="6600894" y="110087"/>
            <a:ext cx="1335140" cy="792549"/>
          </a:xfrm>
          <a:prstGeom prst="rect">
            <a:avLst/>
          </a:prstGeom>
        </p:spPr>
      </p:pic>
      <p:pic>
        <p:nvPicPr>
          <p:cNvPr id="6" name="Obraz 5"/>
          <p:cNvPicPr>
            <a:picLocks noChangeAspect="1"/>
          </p:cNvPicPr>
          <p:nvPr/>
        </p:nvPicPr>
        <p:blipFill>
          <a:blip r:embed="rId5"/>
          <a:stretch>
            <a:fillRect/>
          </a:stretch>
        </p:blipFill>
        <p:spPr>
          <a:xfrm>
            <a:off x="9609708" y="102713"/>
            <a:ext cx="1054699" cy="695004"/>
          </a:xfrm>
          <a:prstGeom prst="rect">
            <a:avLst/>
          </a:prstGeom>
        </p:spPr>
      </p:pic>
      <p:sp>
        <p:nvSpPr>
          <p:cNvPr id="7" name="Prostokąt 6"/>
          <p:cNvSpPr/>
          <p:nvPr/>
        </p:nvSpPr>
        <p:spPr>
          <a:xfrm>
            <a:off x="2812026" y="833629"/>
            <a:ext cx="10557387" cy="276999"/>
          </a:xfrm>
          <a:prstGeom prst="rect">
            <a:avLst/>
          </a:prstGeom>
        </p:spPr>
        <p:txBody>
          <a:bodyPr wrap="square">
            <a:spAutoFit/>
          </a:bodyPr>
          <a:lstStyle/>
          <a:p>
            <a:r>
              <a:rPr lang="pl-PL" sz="1200" dirty="0"/>
              <a:t>„Europejski Fundusz Rolny na rzecz Rozwoju Obszarów Wiejskich: Europa inwestująca w obszary wiejskie.”</a:t>
            </a:r>
          </a:p>
        </p:txBody>
      </p:sp>
      <p:sp>
        <p:nvSpPr>
          <p:cNvPr id="8" name="Prostokąt 7"/>
          <p:cNvSpPr/>
          <p:nvPr/>
        </p:nvSpPr>
        <p:spPr>
          <a:xfrm>
            <a:off x="137651" y="1297858"/>
            <a:ext cx="11857703" cy="3693319"/>
          </a:xfrm>
          <a:prstGeom prst="rect">
            <a:avLst/>
          </a:prstGeom>
        </p:spPr>
        <p:txBody>
          <a:bodyPr wrap="square">
            <a:spAutoFit/>
          </a:bodyPr>
          <a:lstStyle/>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p:txBody>
      </p:sp>
      <p:sp>
        <p:nvSpPr>
          <p:cNvPr id="9" name="Prostokąt 8"/>
          <p:cNvSpPr/>
          <p:nvPr/>
        </p:nvSpPr>
        <p:spPr>
          <a:xfrm>
            <a:off x="137651" y="1206645"/>
            <a:ext cx="11720051" cy="4924425"/>
          </a:xfrm>
          <a:prstGeom prst="rect">
            <a:avLst/>
          </a:prstGeom>
          <a:noFill/>
        </p:spPr>
        <p:txBody>
          <a:bodyPr wrap="square" lIns="91440" tIns="45720" rIns="91440" bIns="45720">
            <a:spAutoFit/>
          </a:bodyPr>
          <a:lstStyle/>
          <a:p>
            <a:endParaRPr lang="pl-PL" dirty="0">
              <a:ln w="0"/>
              <a:effectLst>
                <a:outerShdw blurRad="38100" dist="19050" dir="2700000" algn="tl" rotWithShape="0">
                  <a:schemeClr val="dk1">
                    <a:alpha val="40000"/>
                  </a:schemeClr>
                </a:outerShdw>
              </a:effectLst>
            </a:endParaRPr>
          </a:p>
          <a:p>
            <a:pPr algn="ctr"/>
            <a:r>
              <a:rPr lang="pl-PL" sz="3600" b="1" cap="none" spc="0" dirty="0">
                <a:ln w="0"/>
                <a:solidFill>
                  <a:schemeClr val="tx1"/>
                </a:solidFill>
              </a:rPr>
              <a:t>Dokument koncepcja Smart </a:t>
            </a:r>
            <a:r>
              <a:rPr lang="pl-PL" sz="3600" b="1" cap="none" spc="0" dirty="0" err="1">
                <a:ln w="0"/>
                <a:solidFill>
                  <a:schemeClr val="tx1"/>
                </a:solidFill>
              </a:rPr>
              <a:t>Villages</a:t>
            </a:r>
            <a:r>
              <a:rPr lang="pl-PL" sz="3600" b="1" cap="none" spc="0" dirty="0">
                <a:ln w="0"/>
                <a:solidFill>
                  <a:schemeClr val="tx1"/>
                </a:solidFill>
              </a:rPr>
              <a:t>.</a:t>
            </a:r>
          </a:p>
          <a:p>
            <a:pPr algn="ctr"/>
            <a:endParaRPr lang="pl-PL" sz="2000" dirty="0">
              <a:ln w="0"/>
            </a:endParaRPr>
          </a:p>
          <a:p>
            <a:pPr marL="342900" indent="-342900">
              <a:buFont typeface="Arial" panose="020B0604020202020204" pitchFamily="34" charset="0"/>
              <a:buChar char="•"/>
            </a:pPr>
            <a:r>
              <a:rPr lang="pl-PL" sz="2000" cap="none" spc="0" dirty="0">
                <a:ln w="0"/>
                <a:solidFill>
                  <a:schemeClr val="tx1"/>
                </a:solidFill>
              </a:rPr>
              <a:t>Jeśli otrzymaliście Państwo punkty za kryterium nr 12 </a:t>
            </a:r>
            <a:r>
              <a:rPr lang="pl-PL" sz="2000" i="1" cap="none" spc="0" dirty="0">
                <a:ln w="0"/>
                <a:solidFill>
                  <a:schemeClr val="tx1"/>
                </a:solidFill>
              </a:rPr>
              <a:t>W ramach projektu przewidziano wykorzystanie wizerunku Misia </a:t>
            </a:r>
            <a:r>
              <a:rPr lang="pl-PL" sz="2000" i="1" cap="none" spc="0" dirty="0" err="1">
                <a:ln w="0"/>
                <a:solidFill>
                  <a:schemeClr val="tx1"/>
                </a:solidFill>
              </a:rPr>
              <a:t>Ślężysława</a:t>
            </a:r>
            <a:r>
              <a:rPr lang="pl-PL" sz="2000" i="1" cap="none" spc="0" dirty="0">
                <a:ln w="0"/>
                <a:solidFill>
                  <a:schemeClr val="tx1"/>
                </a:solidFill>
              </a:rPr>
              <a:t> zgodnie z wytycznymi LGD, </a:t>
            </a:r>
            <a:r>
              <a:rPr lang="pl-PL" sz="2000" cap="none" spc="0" dirty="0">
                <a:ln w="0"/>
                <a:solidFill>
                  <a:schemeClr val="tx1"/>
                </a:solidFill>
              </a:rPr>
              <a:t>to należy pamiętać aby umieścić wybrany przez Państwa </a:t>
            </a:r>
            <a:r>
              <a:rPr lang="pl-PL" sz="2000" b="1" cap="none" spc="0" dirty="0">
                <a:ln w="0"/>
                <a:solidFill>
                  <a:schemeClr val="tx1"/>
                </a:solidFill>
              </a:rPr>
              <a:t>wizerunek Misia </a:t>
            </a:r>
            <a:r>
              <a:rPr lang="pl-PL" sz="2000" b="1" cap="none" spc="0" dirty="0" err="1">
                <a:ln w="0"/>
                <a:solidFill>
                  <a:schemeClr val="tx1"/>
                </a:solidFill>
              </a:rPr>
              <a:t>Ślężysława</a:t>
            </a:r>
            <a:r>
              <a:rPr lang="pl-PL" sz="2000" b="1" cap="none" spc="0" dirty="0">
                <a:ln w="0"/>
                <a:solidFill>
                  <a:schemeClr val="tx1"/>
                </a:solidFill>
              </a:rPr>
              <a:t> zgodnie z wytycznymi </a:t>
            </a:r>
            <a:r>
              <a:rPr lang="pl-PL" sz="2000" cap="none" spc="0" dirty="0">
                <a:ln w="0"/>
                <a:solidFill>
                  <a:schemeClr val="tx1"/>
                </a:solidFill>
              </a:rPr>
              <a:t>tj. umieścić go na wewnętrznej stronie okładki dokumentu koncepcji inteligentnej wsi Smart </a:t>
            </a:r>
            <a:r>
              <a:rPr lang="pl-PL" sz="2000" cap="none" spc="0" dirty="0" err="1">
                <a:ln w="0"/>
                <a:solidFill>
                  <a:schemeClr val="tx1"/>
                </a:solidFill>
              </a:rPr>
              <a:t>Villages</a:t>
            </a:r>
            <a:r>
              <a:rPr lang="pl-PL" sz="2000" cap="none" spc="0" dirty="0">
                <a:ln w="0"/>
                <a:solidFill>
                  <a:schemeClr val="tx1"/>
                </a:solidFill>
              </a:rPr>
              <a:t> (strona nr 2). Wytyczna dotycząca wizualizacji Misia </a:t>
            </a:r>
            <a:r>
              <a:rPr lang="pl-PL" sz="2000" cap="none" spc="0" dirty="0" err="1">
                <a:ln w="0"/>
                <a:solidFill>
                  <a:schemeClr val="tx1"/>
                </a:solidFill>
              </a:rPr>
              <a:t>Ślężysława</a:t>
            </a:r>
            <a:r>
              <a:rPr lang="pl-PL" sz="2000" cap="none" spc="0" dirty="0">
                <a:ln w="0"/>
                <a:solidFill>
                  <a:schemeClr val="tx1"/>
                </a:solidFill>
              </a:rPr>
              <a:t> znajduje się pod ogłoszeniem o naborze.</a:t>
            </a:r>
          </a:p>
          <a:p>
            <a:pPr marL="342900" indent="-342900">
              <a:buFont typeface="Arial" panose="020B0604020202020204" pitchFamily="34" charset="0"/>
              <a:buChar char="•"/>
            </a:pPr>
            <a:r>
              <a:rPr lang="pl-PL" sz="2000" dirty="0">
                <a:ln w="0"/>
                <a:effectLst>
                  <a:outerShdw blurRad="38100" dist="19050" dir="2700000" algn="tl" rotWithShape="0">
                    <a:schemeClr val="dk1">
                      <a:alpha val="40000"/>
                    </a:schemeClr>
                  </a:outerShdw>
                </a:effectLst>
              </a:rPr>
              <a:t> </a:t>
            </a:r>
            <a:r>
              <a:rPr lang="pl-PL" sz="2000" b="1" dirty="0">
                <a:ln w="0"/>
              </a:rPr>
              <a:t>Pamiętać należy</a:t>
            </a:r>
            <a:r>
              <a:rPr lang="pl-PL" sz="2000" dirty="0">
                <a:ln w="0"/>
              </a:rPr>
              <a:t>, że każdy </a:t>
            </a:r>
            <a:r>
              <a:rPr lang="pl-PL" sz="2000" dirty="0" err="1">
                <a:ln w="0"/>
              </a:rPr>
              <a:t>Grantobiorca</a:t>
            </a:r>
            <a:r>
              <a:rPr lang="pl-PL" sz="2000" dirty="0">
                <a:ln w="0"/>
              </a:rPr>
              <a:t> jest </a:t>
            </a:r>
            <a:r>
              <a:rPr lang="pl-PL" sz="2000" b="1" dirty="0">
                <a:ln w="0"/>
              </a:rPr>
              <a:t>zobowiązany do informowania i rozpowszechniania informacji </a:t>
            </a:r>
            <a:r>
              <a:rPr lang="pl-PL" sz="2000" dirty="0">
                <a:ln w="0"/>
              </a:rPr>
              <a:t>o pomocy otrzymanej z EFFROW zgodnie z zapisami załącznika III do rozporządzenia 808/2014 opisanymi w księdze Wizualizacji Znaku PROW na lata 2014-2020 oraz zasadami określonymi przez LGD. W tym celu należy umieścić wskazaną już powyżej na tabliczce informacyjnej, treść wraz z logotypami. </a:t>
            </a:r>
          </a:p>
          <a:p>
            <a:pPr marL="342900" indent="-342900">
              <a:buFont typeface="Arial" panose="020B0604020202020204" pitchFamily="34" charset="0"/>
              <a:buChar char="•"/>
            </a:pPr>
            <a:r>
              <a:rPr lang="pl-PL" sz="2000" b="1" dirty="0">
                <a:ln w="0"/>
              </a:rPr>
              <a:t>Pamiętać należy </a:t>
            </a:r>
            <a:r>
              <a:rPr lang="pl-PL" sz="2000" dirty="0">
                <a:ln w="0"/>
              </a:rPr>
              <a:t>o wniosku oraz otrzymanej punktacji za odpowiednie kryteria. Jeśli otrzymaliście Państwo punkty w kryteriach np. za elementy ochrony środowiska czy wykorzystanie zasobów to pamiętać należy, że na liście projektów muszą znaleźć się projekty dotyczące tych właśnie zagadnień, spełniające te kryteria. </a:t>
            </a:r>
            <a:endParaRPr lang="pl-PL" sz="5400" b="0" cap="none" spc="0" dirty="0">
              <a:ln w="0"/>
              <a:solidFill>
                <a:schemeClr val="tx1"/>
              </a:solidFill>
            </a:endParaRPr>
          </a:p>
        </p:txBody>
      </p:sp>
    </p:spTree>
    <p:extLst>
      <p:ext uri="{BB962C8B-B14F-4D97-AF65-F5344CB8AC3E}">
        <p14:creationId xmlns:p14="http://schemas.microsoft.com/office/powerpoint/2010/main" val="310875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0">
              <a:schemeClr val="accent6">
                <a:lumMod val="0"/>
                <a:lumOff val="100000"/>
              </a:schemeClr>
            </a:gs>
            <a:gs pos="65000">
              <a:schemeClr val="accent6">
                <a:lumMod val="60000"/>
                <a:lumOff val="40000"/>
              </a:schemeClr>
            </a:gs>
          </a:gsLst>
          <a:lin ang="5400000" scaled="1"/>
          <a:tileRect/>
        </a:gradFill>
        <a:effectLst/>
      </p:bgPr>
    </p:bg>
    <p:spTree>
      <p:nvGrpSpPr>
        <p:cNvPr id="1" name="">
          <a:extLst>
            <a:ext uri="{FF2B5EF4-FFF2-40B4-BE49-F238E27FC236}">
              <a16:creationId xmlns:a16="http://schemas.microsoft.com/office/drawing/2014/main" id="{BB69B6BB-77E0-7749-5B5E-281F0DAC4EF4}"/>
            </a:ext>
          </a:extLst>
        </p:cNvPr>
        <p:cNvGrpSpPr/>
        <p:nvPr/>
      </p:nvGrpSpPr>
      <p:grpSpPr>
        <a:xfrm>
          <a:off x="0" y="0"/>
          <a:ext cx="0" cy="0"/>
          <a:chOff x="0" y="0"/>
          <a:chExt cx="0" cy="0"/>
        </a:xfrm>
      </p:grpSpPr>
      <p:sp>
        <p:nvSpPr>
          <p:cNvPr id="2" name="Symbol zastępczy numeru slajdu 1">
            <a:extLst>
              <a:ext uri="{FF2B5EF4-FFF2-40B4-BE49-F238E27FC236}">
                <a16:creationId xmlns:a16="http://schemas.microsoft.com/office/drawing/2014/main" id="{41B63780-6C71-F0A8-400F-2BA3C455B69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D0BF9B-DD26-47B9-89C7-ACC10D5E7A92}"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3" name="Obraz 2">
            <a:extLst>
              <a:ext uri="{FF2B5EF4-FFF2-40B4-BE49-F238E27FC236}">
                <a16:creationId xmlns:a16="http://schemas.microsoft.com/office/drawing/2014/main" id="{4E772ABF-41E5-3EAF-45DA-0D6BDB4FF100}"/>
              </a:ext>
            </a:extLst>
          </p:cNvPr>
          <p:cNvPicPr>
            <a:picLocks noChangeAspect="1"/>
          </p:cNvPicPr>
          <p:nvPr/>
        </p:nvPicPr>
        <p:blipFill>
          <a:blip r:embed="rId2"/>
          <a:stretch>
            <a:fillRect/>
          </a:stretch>
        </p:blipFill>
        <p:spPr>
          <a:xfrm>
            <a:off x="1520030" y="212450"/>
            <a:ext cx="853514" cy="573074"/>
          </a:xfrm>
          <a:prstGeom prst="rect">
            <a:avLst/>
          </a:prstGeom>
        </p:spPr>
      </p:pic>
      <p:pic>
        <p:nvPicPr>
          <p:cNvPr id="4" name="Obraz 3">
            <a:extLst>
              <a:ext uri="{FF2B5EF4-FFF2-40B4-BE49-F238E27FC236}">
                <a16:creationId xmlns:a16="http://schemas.microsoft.com/office/drawing/2014/main" id="{0D96EE07-DDBB-0595-4FA0-FA322CDBC456}"/>
              </a:ext>
            </a:extLst>
          </p:cNvPr>
          <p:cNvPicPr>
            <a:picLocks noChangeAspect="1"/>
          </p:cNvPicPr>
          <p:nvPr/>
        </p:nvPicPr>
        <p:blipFill>
          <a:blip r:embed="rId3"/>
          <a:stretch>
            <a:fillRect/>
          </a:stretch>
        </p:blipFill>
        <p:spPr>
          <a:xfrm>
            <a:off x="4153907" y="212450"/>
            <a:ext cx="560881" cy="585267"/>
          </a:xfrm>
          <a:prstGeom prst="rect">
            <a:avLst/>
          </a:prstGeom>
        </p:spPr>
      </p:pic>
      <p:pic>
        <p:nvPicPr>
          <p:cNvPr id="5" name="Obraz 4">
            <a:extLst>
              <a:ext uri="{FF2B5EF4-FFF2-40B4-BE49-F238E27FC236}">
                <a16:creationId xmlns:a16="http://schemas.microsoft.com/office/drawing/2014/main" id="{8536FC29-7097-CAC8-3AF3-FA5AFBC09780}"/>
              </a:ext>
            </a:extLst>
          </p:cNvPr>
          <p:cNvPicPr>
            <a:picLocks noChangeAspect="1"/>
          </p:cNvPicPr>
          <p:nvPr/>
        </p:nvPicPr>
        <p:blipFill>
          <a:blip r:embed="rId4"/>
          <a:stretch>
            <a:fillRect/>
          </a:stretch>
        </p:blipFill>
        <p:spPr>
          <a:xfrm>
            <a:off x="6600894" y="110087"/>
            <a:ext cx="1335140" cy="792549"/>
          </a:xfrm>
          <a:prstGeom prst="rect">
            <a:avLst/>
          </a:prstGeom>
        </p:spPr>
      </p:pic>
      <p:pic>
        <p:nvPicPr>
          <p:cNvPr id="6" name="Obraz 5">
            <a:extLst>
              <a:ext uri="{FF2B5EF4-FFF2-40B4-BE49-F238E27FC236}">
                <a16:creationId xmlns:a16="http://schemas.microsoft.com/office/drawing/2014/main" id="{8FE95DE1-0E7F-1922-7430-FBCD2A93B39C}"/>
              </a:ext>
            </a:extLst>
          </p:cNvPr>
          <p:cNvPicPr>
            <a:picLocks noChangeAspect="1"/>
          </p:cNvPicPr>
          <p:nvPr/>
        </p:nvPicPr>
        <p:blipFill>
          <a:blip r:embed="rId5"/>
          <a:stretch>
            <a:fillRect/>
          </a:stretch>
        </p:blipFill>
        <p:spPr>
          <a:xfrm>
            <a:off x="9609708" y="102713"/>
            <a:ext cx="1054699" cy="695004"/>
          </a:xfrm>
          <a:prstGeom prst="rect">
            <a:avLst/>
          </a:prstGeom>
        </p:spPr>
      </p:pic>
      <p:sp>
        <p:nvSpPr>
          <p:cNvPr id="7" name="Prostokąt 6">
            <a:extLst>
              <a:ext uri="{FF2B5EF4-FFF2-40B4-BE49-F238E27FC236}">
                <a16:creationId xmlns:a16="http://schemas.microsoft.com/office/drawing/2014/main" id="{91E93419-6650-A597-CBB1-6823D18806D8}"/>
              </a:ext>
            </a:extLst>
          </p:cNvPr>
          <p:cNvSpPr/>
          <p:nvPr/>
        </p:nvSpPr>
        <p:spPr>
          <a:xfrm>
            <a:off x="2812026" y="833629"/>
            <a:ext cx="10557387"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rPr>
              <a:t>„Europejski Fundusz Rolny na rzecz Rozwoju Obszarów Wiejskich: Europa inwestująca w obszary wiejskie.”</a:t>
            </a:r>
          </a:p>
        </p:txBody>
      </p:sp>
      <p:sp>
        <p:nvSpPr>
          <p:cNvPr id="8" name="Prostokąt 7">
            <a:extLst>
              <a:ext uri="{FF2B5EF4-FFF2-40B4-BE49-F238E27FC236}">
                <a16:creationId xmlns:a16="http://schemas.microsoft.com/office/drawing/2014/main" id="{09C3FAC6-9278-65DA-1B82-E607914E2281}"/>
              </a:ext>
            </a:extLst>
          </p:cNvPr>
          <p:cNvSpPr/>
          <p:nvPr/>
        </p:nvSpPr>
        <p:spPr>
          <a:xfrm>
            <a:off x="137651" y="1297858"/>
            <a:ext cx="11857703" cy="369331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Prostokąt 8">
            <a:extLst>
              <a:ext uri="{FF2B5EF4-FFF2-40B4-BE49-F238E27FC236}">
                <a16:creationId xmlns:a16="http://schemas.microsoft.com/office/drawing/2014/main" id="{15A37DC5-2FEF-62D9-C9D0-D970A6A5D325}"/>
              </a:ext>
            </a:extLst>
          </p:cNvPr>
          <p:cNvSpPr/>
          <p:nvPr/>
        </p:nvSpPr>
        <p:spPr>
          <a:xfrm>
            <a:off x="137651" y="1206645"/>
            <a:ext cx="11720051" cy="3816429"/>
          </a:xfrm>
          <a:prstGeom prst="rect">
            <a:avLst/>
          </a:prstGeom>
          <a:noFill/>
        </p:spPr>
        <p:txBody>
          <a:bodyPr wrap="square" lIns="91440" tIns="45720" rIns="91440" bIns="457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endParaRPr>
          </a:p>
          <a:p>
            <a:pPr marR="0" lvl="0" algn="l" defTabSz="914400" rtl="0" eaLnBrk="1" fontAlgn="auto" latinLnBrk="0" hangingPunct="1">
              <a:lnSpc>
                <a:spcPct val="100000"/>
              </a:lnSpc>
              <a:spcBef>
                <a:spcPts val="0"/>
              </a:spcBef>
              <a:spcAft>
                <a:spcPts val="0"/>
              </a:spcAft>
              <a:buClrTx/>
              <a:buSzTx/>
              <a:tabLst/>
              <a:defRPr/>
            </a:pPr>
            <a:r>
              <a:rPr kumimoji="0" lang="pl-PL" sz="2800" i="0" u="none" strike="noStrike" kern="1200" cap="none" spc="0" normalizeH="0" baseline="0" noProof="0" dirty="0">
                <a:ln w="0"/>
                <a:solidFill>
                  <a:prstClr val="black"/>
                </a:solidFill>
                <a:effectLst/>
                <a:uLnTx/>
                <a:uFillTx/>
                <a:latin typeface="Calibri" panose="020F0502020204030204"/>
                <a:ea typeface="+mn-ea"/>
                <a:cs typeface="+mn-cs"/>
              </a:rPr>
              <a:t>W procesie tworzenia koncepcji przydatną dla Państwa może być publikacja Sławomira Kalinowskiego, Łukasza Komorowskiego oraz Anny Rosy pn.: „Koncepcja Smart </a:t>
            </a:r>
            <a:r>
              <a:rPr kumimoji="0" lang="pl-PL" sz="2800" i="0" u="none" strike="noStrike" kern="1200" cap="none" spc="0" normalizeH="0" baseline="0" noProof="0" dirty="0" err="1">
                <a:ln w="0"/>
                <a:solidFill>
                  <a:prstClr val="black"/>
                </a:solidFill>
                <a:effectLst/>
                <a:uLnTx/>
                <a:uFillTx/>
                <a:latin typeface="Calibri" panose="020F0502020204030204"/>
                <a:ea typeface="+mn-ea"/>
                <a:cs typeface="+mn-cs"/>
              </a:rPr>
              <a:t>Villages</a:t>
            </a:r>
            <a:r>
              <a:rPr kumimoji="0" lang="pl-PL" sz="2800" i="0" u="none" strike="noStrike" kern="1200" cap="none" spc="0" normalizeH="0" baseline="0" noProof="0" dirty="0">
                <a:ln w="0"/>
                <a:solidFill>
                  <a:prstClr val="black"/>
                </a:solidFill>
                <a:effectLst/>
                <a:uLnTx/>
                <a:uFillTx/>
                <a:latin typeface="Calibri" panose="020F0502020204030204"/>
                <a:ea typeface="+mn-ea"/>
                <a:cs typeface="+mn-cs"/>
              </a:rPr>
              <a:t>. Przykłady z Polski”. </a:t>
            </a:r>
          </a:p>
          <a:p>
            <a:pPr marR="0" lvl="0" algn="l" defTabSz="914400" rtl="0" eaLnBrk="1" fontAlgn="auto" latinLnBrk="0" hangingPunct="1">
              <a:lnSpc>
                <a:spcPct val="100000"/>
              </a:lnSpc>
              <a:spcBef>
                <a:spcPts val="0"/>
              </a:spcBef>
              <a:spcAft>
                <a:spcPts val="0"/>
              </a:spcAft>
              <a:buClrTx/>
              <a:buSzTx/>
              <a:tabLst/>
              <a:defRPr/>
            </a:pPr>
            <a:r>
              <a:rPr kumimoji="0" lang="pl-PL" sz="2800" i="0" u="none" strike="noStrike" kern="1200" cap="none" spc="0" normalizeH="0" baseline="0" noProof="0" dirty="0">
                <a:ln w="0"/>
                <a:solidFill>
                  <a:prstClr val="black"/>
                </a:solidFill>
                <a:effectLst/>
                <a:uLnTx/>
                <a:uFillTx/>
                <a:latin typeface="Calibri" panose="020F0502020204030204"/>
                <a:ea typeface="+mn-ea"/>
                <a:cs typeface="+mn-cs"/>
              </a:rPr>
              <a:t>Jest ona dostępna online:</a:t>
            </a:r>
          </a:p>
          <a:p>
            <a:pPr marR="0" lvl="0" algn="l" defTabSz="914400" rtl="0" eaLnBrk="1" fontAlgn="auto" latinLnBrk="0" hangingPunct="1">
              <a:lnSpc>
                <a:spcPct val="100000"/>
              </a:lnSpc>
              <a:spcBef>
                <a:spcPts val="0"/>
              </a:spcBef>
              <a:spcAft>
                <a:spcPts val="0"/>
              </a:spcAft>
              <a:buClrTx/>
              <a:buSzTx/>
              <a:tabLst/>
              <a:defRPr/>
            </a:pPr>
            <a:r>
              <a:rPr kumimoji="0" lang="pl-PL" sz="280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hlinkClick r:id="rId6"/>
              </a:rPr>
              <a:t>https://www.irwirpan.waw.pl/polski/2021_Koncepcja_smart_villages.pdf</a:t>
            </a:r>
            <a:endParaRPr kumimoji="0" lang="pl-PL" sz="280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endParaRPr>
          </a:p>
          <a:p>
            <a:pPr marR="0" lvl="0" algn="l" defTabSz="914400" rtl="0" eaLnBrk="1" fontAlgn="auto" latinLnBrk="0" hangingPunct="1">
              <a:lnSpc>
                <a:spcPct val="100000"/>
              </a:lnSpc>
              <a:spcBef>
                <a:spcPts val="0"/>
              </a:spcBef>
              <a:spcAft>
                <a:spcPts val="0"/>
              </a:spcAft>
              <a:buClrTx/>
              <a:buSzTx/>
              <a:tabLst/>
              <a:defRPr/>
            </a:pPr>
            <a:endParaRPr lang="pl-PL" sz="2800" dirty="0">
              <a:ln w="0"/>
              <a:solidFill>
                <a:prstClr val="black"/>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r>
              <a:rPr lang="pl-PL" sz="2800" dirty="0">
                <a:ln w="0"/>
                <a:solidFill>
                  <a:prstClr val="black"/>
                </a:solidFill>
                <a:latin typeface="Calibri" panose="020F0502020204030204"/>
              </a:rPr>
              <a:t>Publikacja przybliża ideę Smart </a:t>
            </a:r>
            <a:r>
              <a:rPr lang="pl-PL" sz="2800" dirty="0" err="1">
                <a:ln w="0"/>
                <a:solidFill>
                  <a:prstClr val="black"/>
                </a:solidFill>
                <a:latin typeface="Calibri" panose="020F0502020204030204"/>
              </a:rPr>
              <a:t>Villages</a:t>
            </a:r>
            <a:r>
              <a:rPr lang="pl-PL" sz="2800" dirty="0">
                <a:ln w="0"/>
                <a:solidFill>
                  <a:prstClr val="black"/>
                </a:solidFill>
                <a:latin typeface="Calibri" panose="020F0502020204030204"/>
              </a:rPr>
              <a:t> i wskazuje konkretne przykłady projektów zrealizowanych już w ramach koncepcji.</a:t>
            </a:r>
            <a:endParaRPr kumimoji="0" lang="pl-PL" sz="2800" i="0" u="none" strike="noStrike" kern="1200" cap="none" spc="0" normalizeH="0" baseline="0" noProof="0" dirty="0">
              <a:ln w="0"/>
              <a:solidFill>
                <a:prstClr val="black"/>
              </a:solidFill>
              <a:uLnTx/>
              <a:uFillTx/>
              <a:latin typeface="Calibri" panose="020F0502020204030204"/>
            </a:endParaRPr>
          </a:p>
        </p:txBody>
      </p:sp>
    </p:spTree>
    <p:extLst>
      <p:ext uri="{BB962C8B-B14F-4D97-AF65-F5344CB8AC3E}">
        <p14:creationId xmlns:p14="http://schemas.microsoft.com/office/powerpoint/2010/main" val="4135112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0">
              <a:schemeClr val="accent6">
                <a:lumMod val="0"/>
                <a:lumOff val="100000"/>
              </a:schemeClr>
            </a:gs>
            <a:gs pos="65000">
              <a:schemeClr val="accent6">
                <a:lumMod val="60000"/>
                <a:lumOff val="40000"/>
              </a:schemeClr>
            </a:gs>
          </a:gsLst>
          <a:lin ang="5400000" scaled="1"/>
          <a:tileRect/>
        </a:gradFill>
        <a:effectLst/>
      </p:bgPr>
    </p:bg>
    <p:spTree>
      <p:nvGrpSpPr>
        <p:cNvPr id="1" name="">
          <a:extLst>
            <a:ext uri="{FF2B5EF4-FFF2-40B4-BE49-F238E27FC236}">
              <a16:creationId xmlns:a16="http://schemas.microsoft.com/office/drawing/2014/main" id="{59C6C4DA-A7FA-72CB-97FE-C8A3DF4ED940}"/>
            </a:ext>
          </a:extLst>
        </p:cNvPr>
        <p:cNvGrpSpPr/>
        <p:nvPr/>
      </p:nvGrpSpPr>
      <p:grpSpPr>
        <a:xfrm>
          <a:off x="0" y="0"/>
          <a:ext cx="0" cy="0"/>
          <a:chOff x="0" y="0"/>
          <a:chExt cx="0" cy="0"/>
        </a:xfrm>
      </p:grpSpPr>
      <p:sp>
        <p:nvSpPr>
          <p:cNvPr id="2" name="Symbol zastępczy numeru slajdu 1">
            <a:extLst>
              <a:ext uri="{FF2B5EF4-FFF2-40B4-BE49-F238E27FC236}">
                <a16:creationId xmlns:a16="http://schemas.microsoft.com/office/drawing/2014/main" id="{B8FBE86C-18AB-7734-2A14-95C48BF6012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D0BF9B-DD26-47B9-89C7-ACC10D5E7A92}"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3" name="Obraz 2">
            <a:extLst>
              <a:ext uri="{FF2B5EF4-FFF2-40B4-BE49-F238E27FC236}">
                <a16:creationId xmlns:a16="http://schemas.microsoft.com/office/drawing/2014/main" id="{8F04CAFB-6671-204E-FC4D-37774F3EE538}"/>
              </a:ext>
            </a:extLst>
          </p:cNvPr>
          <p:cNvPicPr>
            <a:picLocks noChangeAspect="1"/>
          </p:cNvPicPr>
          <p:nvPr/>
        </p:nvPicPr>
        <p:blipFill>
          <a:blip r:embed="rId2"/>
          <a:stretch>
            <a:fillRect/>
          </a:stretch>
        </p:blipFill>
        <p:spPr>
          <a:xfrm>
            <a:off x="1520030" y="212450"/>
            <a:ext cx="853514" cy="573074"/>
          </a:xfrm>
          <a:prstGeom prst="rect">
            <a:avLst/>
          </a:prstGeom>
        </p:spPr>
      </p:pic>
      <p:pic>
        <p:nvPicPr>
          <p:cNvPr id="4" name="Obraz 3">
            <a:extLst>
              <a:ext uri="{FF2B5EF4-FFF2-40B4-BE49-F238E27FC236}">
                <a16:creationId xmlns:a16="http://schemas.microsoft.com/office/drawing/2014/main" id="{431E08BF-BF3D-7716-0D39-F57E175B1B31}"/>
              </a:ext>
            </a:extLst>
          </p:cNvPr>
          <p:cNvPicPr>
            <a:picLocks noChangeAspect="1"/>
          </p:cNvPicPr>
          <p:nvPr/>
        </p:nvPicPr>
        <p:blipFill>
          <a:blip r:embed="rId3"/>
          <a:stretch>
            <a:fillRect/>
          </a:stretch>
        </p:blipFill>
        <p:spPr>
          <a:xfrm>
            <a:off x="4153907" y="212450"/>
            <a:ext cx="560881" cy="585267"/>
          </a:xfrm>
          <a:prstGeom prst="rect">
            <a:avLst/>
          </a:prstGeom>
        </p:spPr>
      </p:pic>
      <p:pic>
        <p:nvPicPr>
          <p:cNvPr id="5" name="Obraz 4">
            <a:extLst>
              <a:ext uri="{FF2B5EF4-FFF2-40B4-BE49-F238E27FC236}">
                <a16:creationId xmlns:a16="http://schemas.microsoft.com/office/drawing/2014/main" id="{18C97898-CA82-2A94-C5DB-3F60624C1F06}"/>
              </a:ext>
            </a:extLst>
          </p:cNvPr>
          <p:cNvPicPr>
            <a:picLocks noChangeAspect="1"/>
          </p:cNvPicPr>
          <p:nvPr/>
        </p:nvPicPr>
        <p:blipFill>
          <a:blip r:embed="rId4"/>
          <a:stretch>
            <a:fillRect/>
          </a:stretch>
        </p:blipFill>
        <p:spPr>
          <a:xfrm>
            <a:off x="6600894" y="110087"/>
            <a:ext cx="1335140" cy="792549"/>
          </a:xfrm>
          <a:prstGeom prst="rect">
            <a:avLst/>
          </a:prstGeom>
        </p:spPr>
      </p:pic>
      <p:pic>
        <p:nvPicPr>
          <p:cNvPr id="6" name="Obraz 5">
            <a:extLst>
              <a:ext uri="{FF2B5EF4-FFF2-40B4-BE49-F238E27FC236}">
                <a16:creationId xmlns:a16="http://schemas.microsoft.com/office/drawing/2014/main" id="{4635A43F-2AFF-5239-F57C-DB4BB43751F1}"/>
              </a:ext>
            </a:extLst>
          </p:cNvPr>
          <p:cNvPicPr>
            <a:picLocks noChangeAspect="1"/>
          </p:cNvPicPr>
          <p:nvPr/>
        </p:nvPicPr>
        <p:blipFill>
          <a:blip r:embed="rId5"/>
          <a:stretch>
            <a:fillRect/>
          </a:stretch>
        </p:blipFill>
        <p:spPr>
          <a:xfrm>
            <a:off x="9609708" y="102713"/>
            <a:ext cx="1054699" cy="695004"/>
          </a:xfrm>
          <a:prstGeom prst="rect">
            <a:avLst/>
          </a:prstGeom>
        </p:spPr>
      </p:pic>
      <p:sp>
        <p:nvSpPr>
          <p:cNvPr id="7" name="Prostokąt 6">
            <a:extLst>
              <a:ext uri="{FF2B5EF4-FFF2-40B4-BE49-F238E27FC236}">
                <a16:creationId xmlns:a16="http://schemas.microsoft.com/office/drawing/2014/main" id="{08FBA56C-5E92-A475-5939-196047BAB8C0}"/>
              </a:ext>
            </a:extLst>
          </p:cNvPr>
          <p:cNvSpPr/>
          <p:nvPr/>
        </p:nvSpPr>
        <p:spPr>
          <a:xfrm>
            <a:off x="2812026" y="833629"/>
            <a:ext cx="10557387"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rPr>
              <a:t>„Europejski Fundusz Rolny na rzecz Rozwoju Obszarów Wiejskich: Europa inwestująca w obszary wiejskie.”</a:t>
            </a:r>
          </a:p>
        </p:txBody>
      </p:sp>
      <p:sp>
        <p:nvSpPr>
          <p:cNvPr id="8" name="Prostokąt 7">
            <a:extLst>
              <a:ext uri="{FF2B5EF4-FFF2-40B4-BE49-F238E27FC236}">
                <a16:creationId xmlns:a16="http://schemas.microsoft.com/office/drawing/2014/main" id="{7E3EE6EF-BC3E-0BD6-FDEF-6BC6BE8682F2}"/>
              </a:ext>
            </a:extLst>
          </p:cNvPr>
          <p:cNvSpPr/>
          <p:nvPr/>
        </p:nvSpPr>
        <p:spPr>
          <a:xfrm>
            <a:off x="137651" y="1297858"/>
            <a:ext cx="11857703" cy="369331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Prostokąt 8">
            <a:extLst>
              <a:ext uri="{FF2B5EF4-FFF2-40B4-BE49-F238E27FC236}">
                <a16:creationId xmlns:a16="http://schemas.microsoft.com/office/drawing/2014/main" id="{995826F6-E278-531A-B318-2DBCCA37EC44}"/>
              </a:ext>
            </a:extLst>
          </p:cNvPr>
          <p:cNvSpPr/>
          <p:nvPr/>
        </p:nvSpPr>
        <p:spPr>
          <a:xfrm>
            <a:off x="137651" y="1206645"/>
            <a:ext cx="11720051" cy="3816429"/>
          </a:xfrm>
          <a:prstGeom prst="rect">
            <a:avLst/>
          </a:prstGeom>
          <a:noFill/>
        </p:spPr>
        <p:txBody>
          <a:bodyPr wrap="square" lIns="91440" tIns="45720" rIns="91440" bIns="457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pl-PL" sz="3200" b="1" dirty="0">
                <a:ln w="0"/>
                <a:solidFill>
                  <a:prstClr val="black"/>
                </a:solidFill>
                <a:latin typeface="Calibri" panose="020F0502020204030204"/>
              </a:rPr>
              <a:t>Aby prawidłowo rozliczyć wniosek:</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pl-PL" sz="3200" b="1" dirty="0">
              <a:ln w="0"/>
              <a:solidFill>
                <a:prstClr val="black"/>
              </a:solidFill>
              <a:latin typeface="Calibri" panose="020F0502020204030204"/>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0" lang="pl-PL" sz="2000" b="1" i="0" u="none" strike="noStrike" kern="1200" cap="none" spc="0" normalizeH="0" baseline="0" noProof="0" dirty="0">
              <a:ln w="0"/>
              <a:solidFill>
                <a:prstClr val="black"/>
              </a:solidFill>
              <a:effectLst/>
              <a:uLnTx/>
              <a:uFillTx/>
              <a:latin typeface="Calibri" panose="020F0502020204030204"/>
              <a:ea typeface="+mn-ea"/>
              <a:cs typeface="+mn-cs"/>
            </a:endParaRPr>
          </a:p>
          <a:p>
            <a:pPr marL="342900" marR="0" lvl="0" indent="-3429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2000" dirty="0">
                <a:ln w="0"/>
                <a:solidFill>
                  <a:prstClr val="black"/>
                </a:solidFill>
                <a:latin typeface="Calibri" panose="020F0502020204030204"/>
              </a:rPr>
              <a:t>Należy złożyć komplet dokumentów wskazanych przez LGD Ślężanie.</a:t>
            </a:r>
          </a:p>
          <a:p>
            <a:pPr marL="342900" marR="0" lvl="0" indent="-3429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000" i="0" u="none" strike="noStrike" kern="1200" cap="none" spc="0" normalizeH="0" baseline="0" noProof="0" dirty="0">
                <a:ln w="0"/>
                <a:solidFill>
                  <a:prstClr val="black"/>
                </a:solidFill>
                <a:effectLst/>
                <a:uLnTx/>
                <a:uFillTx/>
                <a:latin typeface="Calibri" panose="020F0502020204030204"/>
                <a:ea typeface="+mn-ea"/>
                <a:cs typeface="+mn-cs"/>
              </a:rPr>
              <a:t>Dokumenty powinny być złożone w określonym terminie wskazanym w Państwa Umowach o powierzenie grantu.</a:t>
            </a:r>
          </a:p>
          <a:p>
            <a:pPr marL="342900" marR="0" lvl="0" indent="-3429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2000" dirty="0">
                <a:ln w="0"/>
                <a:solidFill>
                  <a:prstClr val="black"/>
                </a:solidFill>
                <a:latin typeface="Calibri" panose="020F0502020204030204"/>
              </a:rPr>
              <a:t>W razie braków lub nieprawidłowości w przedłożonym rozliczeniu, LGD może wezwać </a:t>
            </a:r>
            <a:r>
              <a:rPr lang="pl-PL" sz="2000" dirty="0" err="1">
                <a:ln w="0"/>
                <a:solidFill>
                  <a:prstClr val="black"/>
                </a:solidFill>
                <a:latin typeface="Calibri" panose="020F0502020204030204"/>
              </a:rPr>
              <a:t>Grantobiorcę</a:t>
            </a:r>
            <a:r>
              <a:rPr lang="pl-PL" sz="2000" dirty="0">
                <a:ln w="0"/>
                <a:solidFill>
                  <a:prstClr val="black"/>
                </a:solidFill>
                <a:latin typeface="Calibri" panose="020F0502020204030204"/>
              </a:rPr>
              <a:t> do ich uzupełnienia lub usunięcia.</a:t>
            </a:r>
          </a:p>
          <a:p>
            <a:pPr marL="342900" marR="0" lvl="0" indent="-3429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000" i="0" u="none" strike="noStrike" kern="1200" cap="none" spc="0" normalizeH="0" baseline="0" noProof="0" dirty="0">
                <a:ln w="0"/>
                <a:solidFill>
                  <a:prstClr val="black"/>
                </a:solidFill>
                <a:effectLst/>
                <a:uLnTx/>
                <a:uFillTx/>
                <a:latin typeface="Calibri" panose="020F0502020204030204"/>
                <a:ea typeface="+mn-ea"/>
                <a:cs typeface="+mn-cs"/>
              </a:rPr>
              <a:t>Pamiętać należy, że jakość Koncepcji może mieć wpływ na jej prawidłowe rozliczenie.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a:ln w="0"/>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0068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13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D0BF9B-DD26-47B9-89C7-ACC10D5E7A92}" type="slidenum">
              <a:rPr lang="pl-PL" smtClean="0"/>
              <a:t>15</a:t>
            </a:fld>
            <a:endParaRPr lang="pl-PL"/>
          </a:p>
        </p:txBody>
      </p:sp>
      <p:pic>
        <p:nvPicPr>
          <p:cNvPr id="3" name="Obraz 2"/>
          <p:cNvPicPr>
            <a:picLocks noChangeAspect="1"/>
          </p:cNvPicPr>
          <p:nvPr/>
        </p:nvPicPr>
        <p:blipFill>
          <a:blip r:embed="rId2"/>
          <a:stretch>
            <a:fillRect/>
          </a:stretch>
        </p:blipFill>
        <p:spPr>
          <a:xfrm>
            <a:off x="1697011" y="153456"/>
            <a:ext cx="853514" cy="573074"/>
          </a:xfrm>
          <a:prstGeom prst="rect">
            <a:avLst/>
          </a:prstGeom>
        </p:spPr>
      </p:pic>
      <p:pic>
        <p:nvPicPr>
          <p:cNvPr id="4" name="Obraz 3"/>
          <p:cNvPicPr>
            <a:picLocks noChangeAspect="1"/>
          </p:cNvPicPr>
          <p:nvPr/>
        </p:nvPicPr>
        <p:blipFill>
          <a:blip r:embed="rId3"/>
          <a:stretch>
            <a:fillRect/>
          </a:stretch>
        </p:blipFill>
        <p:spPr>
          <a:xfrm>
            <a:off x="4282700" y="153456"/>
            <a:ext cx="560881" cy="585267"/>
          </a:xfrm>
          <a:prstGeom prst="rect">
            <a:avLst/>
          </a:prstGeom>
        </p:spPr>
      </p:pic>
      <p:pic>
        <p:nvPicPr>
          <p:cNvPr id="5" name="Obraz 4"/>
          <p:cNvPicPr>
            <a:picLocks noChangeAspect="1"/>
          </p:cNvPicPr>
          <p:nvPr/>
        </p:nvPicPr>
        <p:blipFill>
          <a:blip r:embed="rId4"/>
          <a:stretch>
            <a:fillRect/>
          </a:stretch>
        </p:blipFill>
        <p:spPr>
          <a:xfrm>
            <a:off x="6487266" y="104683"/>
            <a:ext cx="1341236" cy="792549"/>
          </a:xfrm>
          <a:prstGeom prst="rect">
            <a:avLst/>
          </a:prstGeom>
        </p:spPr>
      </p:pic>
      <p:pic>
        <p:nvPicPr>
          <p:cNvPr id="6" name="Obraz 5"/>
          <p:cNvPicPr>
            <a:picLocks noChangeAspect="1"/>
          </p:cNvPicPr>
          <p:nvPr/>
        </p:nvPicPr>
        <p:blipFill>
          <a:blip r:embed="rId5"/>
          <a:stretch>
            <a:fillRect/>
          </a:stretch>
        </p:blipFill>
        <p:spPr>
          <a:xfrm>
            <a:off x="9295076" y="202228"/>
            <a:ext cx="1054699" cy="695004"/>
          </a:xfrm>
          <a:prstGeom prst="rect">
            <a:avLst/>
          </a:prstGeom>
        </p:spPr>
      </p:pic>
      <p:sp>
        <p:nvSpPr>
          <p:cNvPr id="8" name="Prostokąt 7"/>
          <p:cNvSpPr/>
          <p:nvPr/>
        </p:nvSpPr>
        <p:spPr>
          <a:xfrm>
            <a:off x="2572459" y="758732"/>
            <a:ext cx="7777316" cy="276999"/>
          </a:xfrm>
          <a:prstGeom prst="rect">
            <a:avLst/>
          </a:prstGeom>
        </p:spPr>
        <p:txBody>
          <a:bodyPr wrap="square">
            <a:spAutoFit/>
          </a:bodyPr>
          <a:lstStyle/>
          <a:p>
            <a:r>
              <a:rPr lang="pl-PL" sz="1200" dirty="0"/>
              <a:t>„Europejski Fundusz Rolny na rzecz Rozwoju Obszarów Wiejskich: Europa inwestująca w obszary wiejskie.”</a:t>
            </a:r>
          </a:p>
        </p:txBody>
      </p:sp>
      <p:sp>
        <p:nvSpPr>
          <p:cNvPr id="9" name="Prostokąt 8"/>
          <p:cNvSpPr/>
          <p:nvPr/>
        </p:nvSpPr>
        <p:spPr>
          <a:xfrm>
            <a:off x="353961" y="1380579"/>
            <a:ext cx="11484078" cy="10510570"/>
          </a:xfrm>
          <a:prstGeom prst="rect">
            <a:avLst/>
          </a:prstGeom>
          <a:noFill/>
        </p:spPr>
        <p:txBody>
          <a:bodyPr wrap="square" lIns="91440" tIns="45720" rIns="91440" bIns="45720">
            <a:spAutoFit/>
          </a:bodyPr>
          <a:lstStyle/>
          <a:p>
            <a:pPr algn="ctr"/>
            <a:r>
              <a:rPr lang="pl-PL" sz="3300" b="0" cap="none" spc="0" dirty="0">
                <a:ln w="0"/>
                <a:solidFill>
                  <a:schemeClr val="tx1"/>
                </a:solidFill>
              </a:rPr>
              <a:t>Dokumentacja do złożenia rozliczenia:</a:t>
            </a:r>
          </a:p>
          <a:p>
            <a:pPr algn="ctr"/>
            <a:endParaRPr lang="pl-PL" sz="1000" b="0" cap="none" spc="0" dirty="0">
              <a:ln w="0"/>
              <a:solidFill>
                <a:schemeClr val="tx1"/>
              </a:solidFill>
            </a:endParaRPr>
          </a:p>
          <a:p>
            <a:pPr algn="ctr"/>
            <a:endParaRPr lang="pl-PL" sz="1000" b="0" cap="none" spc="0" dirty="0">
              <a:ln w="0"/>
              <a:solidFill>
                <a:schemeClr val="tx1"/>
              </a:solidFill>
              <a:effectLst>
                <a:outerShdw blurRad="38100" dist="19050" dir="2700000" algn="tl" rotWithShape="0">
                  <a:schemeClr val="dk1">
                    <a:alpha val="40000"/>
                  </a:schemeClr>
                </a:outerShdw>
              </a:effectLst>
            </a:endParaRPr>
          </a:p>
          <a:p>
            <a:pPr marL="342900" indent="-342900">
              <a:buFont typeface="Arial" panose="020B0604020202020204" pitchFamily="34" charset="0"/>
              <a:buChar char="•"/>
            </a:pPr>
            <a:r>
              <a:rPr lang="pl-PL" sz="2000" b="1" dirty="0">
                <a:ln w="0"/>
              </a:rPr>
              <a:t>Wniosek</a:t>
            </a:r>
            <a:r>
              <a:rPr lang="pl-PL" sz="2000" dirty="0">
                <a:ln w="0"/>
              </a:rPr>
              <a:t> o rozliczenie i sprawozdanie z realizacji grantu;</a:t>
            </a:r>
          </a:p>
          <a:p>
            <a:pPr marL="342900" indent="-342900">
              <a:buFont typeface="Arial" panose="020B0604020202020204" pitchFamily="34" charset="0"/>
              <a:buChar char="•"/>
            </a:pPr>
            <a:r>
              <a:rPr lang="pl-PL" sz="2000" b="1" dirty="0">
                <a:ln w="0"/>
              </a:rPr>
              <a:t>Koncepcja Smart </a:t>
            </a:r>
            <a:r>
              <a:rPr lang="pl-PL" sz="2000" b="1" dirty="0" err="1">
                <a:ln w="0"/>
              </a:rPr>
              <a:t>Villages</a:t>
            </a:r>
            <a:r>
              <a:rPr lang="pl-PL" sz="2000" b="1" dirty="0">
                <a:ln w="0"/>
              </a:rPr>
              <a:t> </a:t>
            </a:r>
            <a:r>
              <a:rPr lang="pl-PL" sz="2000" dirty="0">
                <a:ln w="0"/>
              </a:rPr>
              <a:t>– wersja papierowa oraz na nośniku elektronicznym.</a:t>
            </a:r>
          </a:p>
          <a:p>
            <a:pPr marL="342900" indent="-342900">
              <a:buFont typeface="Arial" panose="020B0604020202020204" pitchFamily="34" charset="0"/>
              <a:buChar char="•"/>
            </a:pPr>
            <a:r>
              <a:rPr lang="pl-PL" sz="2000" b="1" dirty="0">
                <a:ln w="0"/>
              </a:rPr>
              <a:t>Harmonogram odbytych spotkań </a:t>
            </a:r>
            <a:r>
              <a:rPr lang="pl-PL" sz="2000" dirty="0">
                <a:ln w="0"/>
              </a:rPr>
              <a:t>dotyczący budowania koncepcji Smart </a:t>
            </a:r>
            <a:r>
              <a:rPr lang="pl-PL" sz="2000" dirty="0" err="1">
                <a:ln w="0"/>
              </a:rPr>
              <a:t>Villages</a:t>
            </a:r>
            <a:r>
              <a:rPr lang="pl-PL" sz="2000" dirty="0">
                <a:ln w="0"/>
              </a:rPr>
              <a:t> – załącznik nr 1 do Wniosku o rozliczenie.</a:t>
            </a:r>
          </a:p>
          <a:p>
            <a:pPr marL="342900" indent="-342900">
              <a:buFont typeface="Arial" panose="020B0604020202020204" pitchFamily="34" charset="0"/>
              <a:buChar char="•"/>
            </a:pPr>
            <a:r>
              <a:rPr lang="pl-PL" sz="2000" b="1" dirty="0">
                <a:ln w="0"/>
              </a:rPr>
              <a:t>Wykaz imienny uczestników spotkań </a:t>
            </a:r>
            <a:r>
              <a:rPr lang="pl-PL" sz="2000" dirty="0">
                <a:ln w="0"/>
              </a:rPr>
              <a:t>dotyczących opracowania koncepcji Smart </a:t>
            </a:r>
            <a:r>
              <a:rPr lang="pl-PL" sz="2000" dirty="0" err="1">
                <a:ln w="0"/>
              </a:rPr>
              <a:t>Villages</a:t>
            </a:r>
            <a:r>
              <a:rPr lang="pl-PL" sz="2000" dirty="0">
                <a:ln w="0"/>
              </a:rPr>
              <a:t>–</a:t>
            </a:r>
          </a:p>
          <a:p>
            <a:r>
              <a:rPr lang="pl-PL" sz="2000" dirty="0">
                <a:ln w="0"/>
              </a:rPr>
              <a:t>     załącznik nr 2 do Wniosku o rozliczenie – czyli listy obecności.</a:t>
            </a:r>
          </a:p>
          <a:p>
            <a:pPr marL="342900" indent="-342900">
              <a:buFont typeface="Arial" panose="020B0604020202020204" pitchFamily="34" charset="0"/>
              <a:buChar char="•"/>
            </a:pPr>
            <a:r>
              <a:rPr lang="pl-PL" sz="2000" b="1" dirty="0">
                <a:ln w="0"/>
              </a:rPr>
              <a:t>Klauzule RODO </a:t>
            </a:r>
            <a:r>
              <a:rPr lang="pl-PL" sz="2000" dirty="0">
                <a:ln w="0"/>
              </a:rPr>
              <a:t>do list obecności.</a:t>
            </a:r>
          </a:p>
          <a:p>
            <a:pPr marL="342900" indent="-342900">
              <a:buFont typeface="Arial" panose="020B0604020202020204" pitchFamily="34" charset="0"/>
              <a:buChar char="•"/>
            </a:pPr>
            <a:r>
              <a:rPr lang="pl-PL" sz="2000" b="1" dirty="0">
                <a:ln w="0"/>
              </a:rPr>
              <a:t>Oświadczenie partnerów </a:t>
            </a:r>
            <a:r>
              <a:rPr lang="pl-PL" sz="2000" dirty="0">
                <a:ln w="0"/>
              </a:rPr>
              <a:t>o udziale w tworzeniu koncepcji - załącznik nr 3 do Wniosku o rozliczenie.</a:t>
            </a:r>
          </a:p>
          <a:p>
            <a:pPr marL="342900" indent="-342900">
              <a:buFont typeface="Arial" panose="020B0604020202020204" pitchFamily="34" charset="0"/>
              <a:buChar char="•"/>
            </a:pPr>
            <a:r>
              <a:rPr lang="pl-PL" sz="2000" dirty="0">
                <a:ln w="0"/>
              </a:rPr>
              <a:t>Należy </a:t>
            </a:r>
            <a:r>
              <a:rPr lang="pl-PL" sz="2000" b="1" dirty="0">
                <a:ln w="0"/>
              </a:rPr>
              <a:t>udokumentować spełnienie obowiązku informacyjnego </a:t>
            </a:r>
            <a:r>
              <a:rPr lang="pl-PL" sz="2000" dirty="0">
                <a:ln w="0"/>
              </a:rPr>
              <a:t>poprzez załączenie zdjęć ze spotkań konsultacyjnych z tabliczką informacyjną. Umieszczenie informacji na samym dokumencie koncepcji.</a:t>
            </a:r>
          </a:p>
          <a:p>
            <a:pPr marL="342900" indent="-342900">
              <a:buFont typeface="Arial" panose="020B0604020202020204" pitchFamily="34" charset="0"/>
              <a:buChar char="•"/>
            </a:pPr>
            <a:r>
              <a:rPr lang="pl-PL" sz="2000" b="1" dirty="0">
                <a:ln w="0"/>
              </a:rPr>
              <a:t>Dokumentacja zdjęciowa </a:t>
            </a:r>
            <a:r>
              <a:rPr lang="pl-PL" sz="2000" dirty="0">
                <a:ln w="0"/>
              </a:rPr>
              <a:t>– zdjęcia ze spotkań konsultacyjnych, zrzuty z ekranu, wydruki ze stron .</a:t>
            </a:r>
          </a:p>
          <a:p>
            <a:endParaRPr lang="pl-PL" sz="2000" dirty="0">
              <a:ln w="0"/>
            </a:endParaRPr>
          </a:p>
          <a:p>
            <a:r>
              <a:rPr lang="pl-PL" sz="2000" dirty="0">
                <a:ln w="0"/>
              </a:rPr>
              <a:t>      </a:t>
            </a:r>
            <a:r>
              <a:rPr lang="pl-PL" sz="2000" b="1" dirty="0">
                <a:ln w="0"/>
              </a:rPr>
              <a:t>Wniosek oraz załączniki znajdują się przy ogłoszeniu na nabór na stronie LGD Ślężanie i są do pobrania  </a:t>
            </a:r>
          </a:p>
          <a:p>
            <a:r>
              <a:rPr lang="pl-PL" sz="2000" b="1" dirty="0">
                <a:ln w="0"/>
              </a:rPr>
              <a:t>       w wersji edytowalnej.</a:t>
            </a:r>
          </a:p>
          <a:p>
            <a:endParaRPr lang="pl-PL" sz="5400" dirty="0">
              <a:ln w="0"/>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a:p>
            <a:pPr algn="ctr"/>
            <a:endParaRPr lang="pl-PL" sz="5400" dirty="0">
              <a:ln w="0"/>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a:p>
            <a:pPr algn="ctr"/>
            <a:endParaRPr lang="pl-PL" sz="5400" dirty="0">
              <a:ln w="0"/>
              <a:effectLst>
                <a:outerShdw blurRad="38100" dist="19050" dir="2700000" algn="tl" rotWithShape="0">
                  <a:schemeClr val="dk1">
                    <a:alpha val="40000"/>
                  </a:schemeClr>
                </a:outerShdw>
              </a:effectLst>
            </a:endParaRPr>
          </a:p>
          <a:p>
            <a:pPr algn="ctr"/>
            <a:r>
              <a:rPr lang="pl-PL" sz="5400" b="0" cap="none" spc="0" dirty="0">
                <a:ln w="0"/>
                <a:solidFill>
                  <a:schemeClr val="tx1"/>
                </a:solidFill>
                <a:effectLst>
                  <a:outerShdw blurRad="38100" dist="19050" dir="2700000" algn="tl" rotWithShape="0">
                    <a:schemeClr val="dk1">
                      <a:alpha val="40000"/>
                    </a:schemeClr>
                  </a:outerShdw>
                </a:effectLst>
              </a:rPr>
              <a:t> </a:t>
            </a:r>
          </a:p>
        </p:txBody>
      </p:sp>
    </p:spTree>
    <p:extLst>
      <p:ext uri="{BB962C8B-B14F-4D97-AF65-F5344CB8AC3E}">
        <p14:creationId xmlns:p14="http://schemas.microsoft.com/office/powerpoint/2010/main" val="1828967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13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D0BF9B-DD26-47B9-89C7-ACC10D5E7A92}"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3" name="Obraz 2"/>
          <p:cNvPicPr>
            <a:picLocks noChangeAspect="1"/>
          </p:cNvPicPr>
          <p:nvPr/>
        </p:nvPicPr>
        <p:blipFill>
          <a:blip r:embed="rId2"/>
          <a:stretch>
            <a:fillRect/>
          </a:stretch>
        </p:blipFill>
        <p:spPr>
          <a:xfrm>
            <a:off x="1697011" y="153456"/>
            <a:ext cx="853514" cy="573074"/>
          </a:xfrm>
          <a:prstGeom prst="rect">
            <a:avLst/>
          </a:prstGeom>
        </p:spPr>
      </p:pic>
      <p:pic>
        <p:nvPicPr>
          <p:cNvPr id="4" name="Obraz 3"/>
          <p:cNvPicPr>
            <a:picLocks noChangeAspect="1"/>
          </p:cNvPicPr>
          <p:nvPr/>
        </p:nvPicPr>
        <p:blipFill>
          <a:blip r:embed="rId3"/>
          <a:stretch>
            <a:fillRect/>
          </a:stretch>
        </p:blipFill>
        <p:spPr>
          <a:xfrm>
            <a:off x="4282700" y="153456"/>
            <a:ext cx="560881" cy="585267"/>
          </a:xfrm>
          <a:prstGeom prst="rect">
            <a:avLst/>
          </a:prstGeom>
        </p:spPr>
      </p:pic>
      <p:pic>
        <p:nvPicPr>
          <p:cNvPr id="5" name="Obraz 4"/>
          <p:cNvPicPr>
            <a:picLocks noChangeAspect="1"/>
          </p:cNvPicPr>
          <p:nvPr/>
        </p:nvPicPr>
        <p:blipFill>
          <a:blip r:embed="rId4"/>
          <a:stretch>
            <a:fillRect/>
          </a:stretch>
        </p:blipFill>
        <p:spPr>
          <a:xfrm>
            <a:off x="6487266" y="104683"/>
            <a:ext cx="1341236" cy="792549"/>
          </a:xfrm>
          <a:prstGeom prst="rect">
            <a:avLst/>
          </a:prstGeom>
        </p:spPr>
      </p:pic>
      <p:pic>
        <p:nvPicPr>
          <p:cNvPr id="6" name="Obraz 5"/>
          <p:cNvPicPr>
            <a:picLocks noChangeAspect="1"/>
          </p:cNvPicPr>
          <p:nvPr/>
        </p:nvPicPr>
        <p:blipFill>
          <a:blip r:embed="rId5"/>
          <a:stretch>
            <a:fillRect/>
          </a:stretch>
        </p:blipFill>
        <p:spPr>
          <a:xfrm>
            <a:off x="9295076" y="202228"/>
            <a:ext cx="1054699" cy="695004"/>
          </a:xfrm>
          <a:prstGeom prst="rect">
            <a:avLst/>
          </a:prstGeom>
        </p:spPr>
      </p:pic>
      <p:sp>
        <p:nvSpPr>
          <p:cNvPr id="8" name="Prostokąt 7"/>
          <p:cNvSpPr/>
          <p:nvPr/>
        </p:nvSpPr>
        <p:spPr>
          <a:xfrm>
            <a:off x="2572459" y="758732"/>
            <a:ext cx="7777316"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rPr>
              <a:t>„Europejski Fundusz Rolny na rzecz Rozwoju Obszarów Wiejskich: Europa inwestująca w obszary wiejskie.”</a:t>
            </a:r>
          </a:p>
        </p:txBody>
      </p:sp>
      <p:sp>
        <p:nvSpPr>
          <p:cNvPr id="9" name="Prostokąt 8"/>
          <p:cNvSpPr/>
          <p:nvPr/>
        </p:nvSpPr>
        <p:spPr>
          <a:xfrm>
            <a:off x="353961" y="1035731"/>
            <a:ext cx="11484078" cy="8094524"/>
          </a:xfrm>
          <a:prstGeom prst="rect">
            <a:avLst/>
          </a:prstGeom>
          <a:noFill/>
        </p:spPr>
        <p:txBody>
          <a:bodyPr wrap="square" lIns="91440" tIns="45720" rIns="91440" bIns="457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2400" b="0" i="0" u="none" strike="noStrike" kern="1200" cap="none" spc="0" normalizeH="0" baseline="0" noProof="0" dirty="0">
              <a:ln w="0"/>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5400" b="0" i="0" u="none" strike="noStrike" kern="1200" cap="none" spc="0" normalizeH="0" baseline="0" noProof="0" dirty="0">
                <a:ln w="0"/>
                <a:solidFill>
                  <a:prstClr val="black"/>
                </a:solidFill>
                <a:effectLst/>
                <a:uLnTx/>
                <a:uFillTx/>
                <a:latin typeface="Calibri" panose="020F0502020204030204"/>
                <a:ea typeface="+mn-ea"/>
                <a:cs typeface="+mn-cs"/>
              </a:rPr>
              <a:t>DZIĘKUJĘ ZA UWAGĘ</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00" b="0" i="0" u="none" strike="noStrike" kern="1200" cap="none" spc="0" normalizeH="0" baseline="0" noProof="0" dirty="0">
              <a:ln w="0"/>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3200" b="0" i="0" u="none" strike="noStrike" kern="1200" cap="none" spc="0" normalizeH="0" baseline="0" noProof="0" dirty="0">
                <a:ln w="0"/>
                <a:solidFill>
                  <a:prstClr val="black"/>
                </a:solidFill>
                <a:effectLst/>
                <a:uLnTx/>
                <a:uFillTx/>
                <a:latin typeface="Calibri" panose="020F0502020204030204"/>
                <a:ea typeface="+mn-ea"/>
                <a:cs typeface="+mn-cs"/>
              </a:rPr>
              <a:t>Joanna Szymańska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3200" b="0" i="0" u="none" strike="noStrike" kern="1200" cap="none" spc="0" normalizeH="0" baseline="0" noProof="0" dirty="0">
              <a:ln w="0"/>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32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400" b="1" i="0" u="none" strike="noStrike" kern="1200" cap="none" spc="0" normalizeH="0" baseline="0" noProof="0" dirty="0">
                <a:ln w="0"/>
                <a:solidFill>
                  <a:prstClr val="black"/>
                </a:solidFill>
                <a:effectLst/>
                <a:uLnTx/>
                <a:uFillTx/>
                <a:latin typeface="Calibri" panose="020F0502020204030204"/>
                <a:ea typeface="+mn-ea"/>
                <a:cs typeface="+mn-cs"/>
              </a:rPr>
              <a:t>W razie pytań i wątpliwości prosimy o kontakt z Biurem LGD.                                                     </a:t>
            </a:r>
            <a:r>
              <a:rPr kumimoji="0" lang="pl-PL" sz="2400" b="0" i="0" u="none" strike="noStrike" kern="1200" cap="none" spc="0" normalizeH="0" baseline="0" noProof="0" dirty="0">
                <a:ln w="0"/>
                <a:solidFill>
                  <a:prstClr val="black"/>
                </a:solidFill>
                <a:effectLst/>
                <a:uLnTx/>
                <a:uFillTx/>
                <a:latin typeface="Calibri" panose="020F0502020204030204"/>
                <a:ea typeface="+mn-ea"/>
                <a:cs typeface="+mn-cs"/>
              </a:rPr>
              <a:t>Stowarzyszenie "Ślężanie - Lokalna Grupa Działania"</a:t>
            </a:r>
            <a:br>
              <a:rPr kumimoji="0" lang="pl-PL" sz="2400" b="0" i="0" u="none" strike="noStrike" kern="1200" cap="none" spc="0" normalizeH="0" baseline="0" noProof="0" dirty="0">
                <a:ln w="0"/>
                <a:solidFill>
                  <a:prstClr val="black"/>
                </a:solidFill>
                <a:effectLst/>
                <a:uLnTx/>
                <a:uFillTx/>
                <a:latin typeface="Calibri" panose="020F0502020204030204"/>
                <a:ea typeface="+mn-ea"/>
                <a:cs typeface="+mn-cs"/>
              </a:rPr>
            </a:br>
            <a:r>
              <a:rPr kumimoji="0" lang="pl-PL" sz="2400" b="0" i="0" u="none" strike="noStrike" kern="1200" cap="none" spc="0" normalizeH="0" baseline="0" noProof="0" dirty="0">
                <a:ln w="0"/>
                <a:solidFill>
                  <a:prstClr val="black"/>
                </a:solidFill>
                <a:effectLst/>
                <a:uLnTx/>
                <a:uFillTx/>
                <a:latin typeface="Calibri" panose="020F0502020204030204"/>
                <a:ea typeface="+mn-ea"/>
                <a:cs typeface="+mn-cs"/>
              </a:rPr>
              <a:t>ul. Kościuszki 7/9, 55-050 Sobótka</a:t>
            </a:r>
            <a:br>
              <a:rPr kumimoji="0" lang="pl-PL" sz="2400" b="0" i="0" u="none" strike="noStrike" kern="1200" cap="none" spc="0" normalizeH="0" baseline="0" noProof="0" dirty="0">
                <a:ln w="0"/>
                <a:solidFill>
                  <a:prstClr val="black"/>
                </a:solidFill>
                <a:effectLst/>
                <a:uLnTx/>
                <a:uFillTx/>
                <a:latin typeface="Calibri" panose="020F0502020204030204"/>
                <a:ea typeface="+mn-ea"/>
                <a:cs typeface="+mn-cs"/>
              </a:rPr>
            </a:br>
            <a:r>
              <a:rPr kumimoji="0" lang="pl-PL" sz="2400" b="0" i="0" u="none" strike="noStrike" kern="1200" cap="none" spc="0" normalizeH="0" baseline="0" noProof="0" dirty="0">
                <a:ln w="0"/>
                <a:solidFill>
                  <a:prstClr val="black"/>
                </a:solidFill>
                <a:effectLst/>
                <a:uLnTx/>
                <a:uFillTx/>
                <a:latin typeface="Calibri" panose="020F0502020204030204"/>
                <a:ea typeface="+mn-ea"/>
                <a:cs typeface="+mn-cs"/>
              </a:rPr>
              <a:t>tel. 71 31 62 171,  e-mail biuro@slezanie.eu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400" b="0" i="0" u="none" strike="noStrike" kern="1200" cap="none" spc="0" normalizeH="0" baseline="0" noProof="0" dirty="0">
                <a:ln w="0"/>
                <a:solidFill>
                  <a:prstClr val="black"/>
                </a:solidFill>
                <a:effectLst/>
                <a:uLnTx/>
                <a:uFillTx/>
                <a:latin typeface="Calibri" panose="020F0502020204030204"/>
                <a:ea typeface="+mn-ea"/>
                <a:cs typeface="+mn-cs"/>
              </a:rPr>
              <a:t>www.slezanie.eu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 </a:t>
            </a:r>
          </a:p>
        </p:txBody>
      </p:sp>
      <p:pic>
        <p:nvPicPr>
          <p:cNvPr id="7" name="Obraz 2" descr="C:\Users\intel\Desktop\1.png">
            <a:extLst>
              <a:ext uri="{FF2B5EF4-FFF2-40B4-BE49-F238E27FC236}">
                <a16:creationId xmlns:a16="http://schemas.microsoft.com/office/drawing/2014/main" id="{ADE7B21B-66E5-7C6B-80FF-D42EEF34C67F}"/>
              </a:ext>
            </a:extLst>
          </p:cNvPr>
          <p:cNvPicPr>
            <a:picLocks noChangeAspect="1"/>
          </p:cNvPicPr>
          <p:nvPr/>
        </p:nvPicPr>
        <p:blipFill>
          <a:blip r:embed="rId6"/>
          <a:srcRect/>
          <a:stretch>
            <a:fillRect/>
          </a:stretch>
        </p:blipFill>
        <p:spPr>
          <a:xfrm>
            <a:off x="4843581" y="3031958"/>
            <a:ext cx="2662293" cy="1614793"/>
          </a:xfrm>
          <a:prstGeom prst="rect">
            <a:avLst/>
          </a:prstGeom>
          <a:noFill/>
          <a:ln>
            <a:noFill/>
          </a:ln>
        </p:spPr>
      </p:pic>
    </p:spTree>
    <p:extLst>
      <p:ext uri="{BB962C8B-B14F-4D97-AF65-F5344CB8AC3E}">
        <p14:creationId xmlns:p14="http://schemas.microsoft.com/office/powerpoint/2010/main" val="83064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19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D0BF9B-DD26-47B9-89C7-ACC10D5E7A92}" type="slidenum">
              <a:rPr lang="pl-PL" smtClean="0"/>
              <a:t>2</a:t>
            </a:fld>
            <a:endParaRPr lang="pl-PL"/>
          </a:p>
        </p:txBody>
      </p:sp>
      <p:pic>
        <p:nvPicPr>
          <p:cNvPr id="4" name="Obraz 3"/>
          <p:cNvPicPr>
            <a:picLocks noChangeAspect="1"/>
          </p:cNvPicPr>
          <p:nvPr/>
        </p:nvPicPr>
        <p:blipFill>
          <a:blip r:embed="rId2"/>
          <a:stretch>
            <a:fillRect/>
          </a:stretch>
        </p:blipFill>
        <p:spPr>
          <a:xfrm>
            <a:off x="1264392" y="160443"/>
            <a:ext cx="853514" cy="573074"/>
          </a:xfrm>
          <a:prstGeom prst="rect">
            <a:avLst/>
          </a:prstGeom>
        </p:spPr>
      </p:pic>
      <p:pic>
        <p:nvPicPr>
          <p:cNvPr id="5" name="Obraz 4"/>
          <p:cNvPicPr>
            <a:picLocks noChangeAspect="1"/>
          </p:cNvPicPr>
          <p:nvPr/>
        </p:nvPicPr>
        <p:blipFill>
          <a:blip r:embed="rId3"/>
          <a:stretch>
            <a:fillRect/>
          </a:stretch>
        </p:blipFill>
        <p:spPr>
          <a:xfrm>
            <a:off x="4038418" y="192397"/>
            <a:ext cx="560881" cy="585267"/>
          </a:xfrm>
          <a:prstGeom prst="rect">
            <a:avLst/>
          </a:prstGeom>
        </p:spPr>
      </p:pic>
      <p:pic>
        <p:nvPicPr>
          <p:cNvPr id="6" name="Obraz 5"/>
          <p:cNvPicPr>
            <a:picLocks noChangeAspect="1"/>
          </p:cNvPicPr>
          <p:nvPr/>
        </p:nvPicPr>
        <p:blipFill>
          <a:blip r:embed="rId4"/>
          <a:stretch>
            <a:fillRect/>
          </a:stretch>
        </p:blipFill>
        <p:spPr>
          <a:xfrm>
            <a:off x="6519811" y="143625"/>
            <a:ext cx="1335140" cy="792549"/>
          </a:xfrm>
          <a:prstGeom prst="rect">
            <a:avLst/>
          </a:prstGeom>
        </p:spPr>
      </p:pic>
      <p:pic>
        <p:nvPicPr>
          <p:cNvPr id="7" name="Obraz 6"/>
          <p:cNvPicPr>
            <a:picLocks noChangeAspect="1"/>
          </p:cNvPicPr>
          <p:nvPr/>
        </p:nvPicPr>
        <p:blipFill>
          <a:blip r:embed="rId5"/>
          <a:stretch>
            <a:fillRect/>
          </a:stretch>
        </p:blipFill>
        <p:spPr>
          <a:xfrm>
            <a:off x="9454850" y="192397"/>
            <a:ext cx="1054699" cy="695004"/>
          </a:xfrm>
          <a:prstGeom prst="rect">
            <a:avLst/>
          </a:prstGeom>
        </p:spPr>
      </p:pic>
      <p:sp>
        <p:nvSpPr>
          <p:cNvPr id="8" name="Prostokąt 7"/>
          <p:cNvSpPr/>
          <p:nvPr/>
        </p:nvSpPr>
        <p:spPr>
          <a:xfrm>
            <a:off x="2867694" y="899873"/>
            <a:ext cx="7461549" cy="276999"/>
          </a:xfrm>
          <a:prstGeom prst="rect">
            <a:avLst/>
          </a:prstGeom>
        </p:spPr>
        <p:txBody>
          <a:bodyPr wrap="square">
            <a:spAutoFit/>
          </a:bodyPr>
          <a:lstStyle/>
          <a:p>
            <a:r>
              <a:rPr lang="pl-PL" sz="1200" dirty="0"/>
              <a:t>„Europejski Fundusz Rolny na rzecz Rozwoju Obszarów Wiejskich: Europa inwestująca w obszary wiejskie.”</a:t>
            </a:r>
          </a:p>
        </p:txBody>
      </p:sp>
      <p:sp>
        <p:nvSpPr>
          <p:cNvPr id="9" name="Prostokąt 8"/>
          <p:cNvSpPr/>
          <p:nvPr/>
        </p:nvSpPr>
        <p:spPr>
          <a:xfrm>
            <a:off x="294969" y="1218285"/>
            <a:ext cx="11474244" cy="4616648"/>
          </a:xfrm>
          <a:prstGeom prst="rect">
            <a:avLst/>
          </a:prstGeom>
          <a:noFill/>
        </p:spPr>
        <p:txBody>
          <a:bodyPr wrap="square" lIns="91440" tIns="45720" rIns="91440" bIns="45720">
            <a:spAutoFit/>
          </a:bodyPr>
          <a:lstStyle/>
          <a:p>
            <a:pPr algn="ctr"/>
            <a:endParaRPr lang="pl-PL" sz="5400" dirty="0">
              <a:ln w="0"/>
              <a:effectLst>
                <a:outerShdw blurRad="38100" dist="19050" dir="2700000" algn="tl" rotWithShape="0">
                  <a:schemeClr val="dk1">
                    <a:alpha val="40000"/>
                  </a:schemeClr>
                </a:outerShdw>
              </a:effectLst>
            </a:endParaRPr>
          </a:p>
          <a:p>
            <a:pPr algn="ctr"/>
            <a:endParaRPr lang="pl-PL" sz="2400" dirty="0">
              <a:ln w="0"/>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a:p>
            <a:pPr algn="ctr"/>
            <a:endParaRPr lang="pl-PL" sz="5400" dirty="0">
              <a:ln w="0"/>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p:txBody>
      </p:sp>
      <p:sp>
        <p:nvSpPr>
          <p:cNvPr id="10" name="Prostokąt 9"/>
          <p:cNvSpPr/>
          <p:nvPr/>
        </p:nvSpPr>
        <p:spPr>
          <a:xfrm>
            <a:off x="358878" y="1254934"/>
            <a:ext cx="11474244" cy="3662541"/>
          </a:xfrm>
          <a:prstGeom prst="rect">
            <a:avLst/>
          </a:prstGeom>
        </p:spPr>
        <p:txBody>
          <a:bodyPr wrap="square">
            <a:spAutoFit/>
          </a:bodyPr>
          <a:lstStyle/>
          <a:p>
            <a:pPr algn="ctr"/>
            <a:r>
              <a:rPr lang="pl-PL" sz="3200" b="1" dirty="0"/>
              <a:t>Szanowni </a:t>
            </a:r>
            <a:r>
              <a:rPr lang="pl-PL" sz="3200" b="1" dirty="0" err="1"/>
              <a:t>Grantobiorcy</a:t>
            </a:r>
            <a:endParaRPr lang="pl-PL" sz="3200" b="1" dirty="0"/>
          </a:p>
          <a:p>
            <a:pPr algn="ctr"/>
            <a:endParaRPr lang="pl-PL" sz="3200" b="1" dirty="0"/>
          </a:p>
          <a:p>
            <a:r>
              <a:rPr lang="pl-PL" sz="2400" dirty="0"/>
              <a:t>Stowarzyszenie „Ślężanie – Lokalna Grupa Działania” w ramach naborów 18/2023/G-SV oraz 19/2023/G-SV przyznało Państwu dofinansowanie na przygotowanie koncepcji Smart </a:t>
            </a:r>
            <a:r>
              <a:rPr lang="pl-PL" sz="2400" dirty="0" err="1"/>
              <a:t>Villages</a:t>
            </a:r>
            <a:r>
              <a:rPr lang="pl-PL" sz="2400" dirty="0"/>
              <a:t>. Przed Państwem czas wytężonej pracy, spotkań konsultacyjnych, rozmów o wizji rozwoju waszych miejscowości i moment tworzenia koncepcji.</a:t>
            </a:r>
          </a:p>
          <a:p>
            <a:r>
              <a:rPr lang="pl-PL" sz="2400" dirty="0"/>
              <a:t>Rozumiemy, że jest to dla Państwa duże wyzwanie. Dlatego też wychodząc naprzeciw Państwa potrzebom przedstawiamy „ściągę” jak w poprawny sposób przygotować koncepcję i jakie warunki należy spełnić, aby móc w prawidłowy sposób rozliczyć grant.</a:t>
            </a:r>
          </a:p>
        </p:txBody>
      </p:sp>
    </p:spTree>
    <p:extLst>
      <p:ext uri="{BB962C8B-B14F-4D97-AF65-F5344CB8AC3E}">
        <p14:creationId xmlns:p14="http://schemas.microsoft.com/office/powerpoint/2010/main" val="3009989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28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a:extLst>
            <a:ext uri="{FF2B5EF4-FFF2-40B4-BE49-F238E27FC236}">
              <a16:creationId xmlns:a16="http://schemas.microsoft.com/office/drawing/2014/main" id="{58745B25-27E2-F59F-6AF7-5A12CF1D69D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9B77A78-1595-FFDB-57AB-FF1890489ECE}"/>
              </a:ext>
            </a:extLst>
          </p:cNvPr>
          <p:cNvSpPr>
            <a:spLocks noGrp="1"/>
          </p:cNvSpPr>
          <p:nvPr>
            <p:ph type="ctrTitle"/>
          </p:nvPr>
        </p:nvSpPr>
        <p:spPr>
          <a:xfrm>
            <a:off x="487110" y="1535904"/>
            <a:ext cx="11063901" cy="4300303"/>
          </a:xfrm>
        </p:spPr>
        <p:txBody>
          <a:bodyPr>
            <a:normAutofit fontScale="90000"/>
          </a:bodyPr>
          <a:lstStyle/>
          <a:p>
            <a:pPr algn="ctr"/>
            <a:br>
              <a:rPr lang="pl-PL" sz="1800" dirty="0">
                <a:latin typeface="+mn-lt"/>
              </a:rPr>
            </a:br>
            <a:r>
              <a:rPr lang="pl-PL" sz="2700" dirty="0">
                <a:latin typeface="+mn-lt"/>
              </a:rPr>
              <a:t>Aby mieć ogląd jaką formę może przyjąć sam dokument Państwa koncepcji, można zapoznać się z dowolną </a:t>
            </a:r>
            <a:r>
              <a:rPr lang="pl-PL" sz="2700" b="1" dirty="0">
                <a:latin typeface="+mn-lt"/>
              </a:rPr>
              <a:t>Sołecką Strategią Rozwoju Wsi </a:t>
            </a:r>
            <a:r>
              <a:rPr lang="pl-PL" sz="2700" dirty="0">
                <a:latin typeface="+mn-lt"/>
              </a:rPr>
              <a:t>czy </a:t>
            </a:r>
            <a:r>
              <a:rPr lang="pl-PL" sz="2700" b="1" dirty="0">
                <a:latin typeface="+mn-lt"/>
              </a:rPr>
              <a:t>Planem Odnowy Miejscowości. </a:t>
            </a:r>
            <a:br>
              <a:rPr lang="pl-PL" sz="2700" dirty="0">
                <a:latin typeface="+mn-lt"/>
              </a:rPr>
            </a:br>
            <a:r>
              <a:rPr lang="pl-PL" sz="2700" dirty="0">
                <a:latin typeface="+mn-lt"/>
              </a:rPr>
              <a:t>Dokumenty te wskazują nam na takie elementy jak strona tytułowa, spis treści, podział na działy, część opisową czy dokumentację zdjęciową, która również może być umieszczona w koncepcji Smart </a:t>
            </a:r>
            <a:r>
              <a:rPr lang="pl-PL" sz="2700" dirty="0" err="1">
                <a:latin typeface="+mn-lt"/>
              </a:rPr>
              <a:t>Villages</a:t>
            </a:r>
            <a:r>
              <a:rPr lang="pl-PL" sz="2700" dirty="0">
                <a:latin typeface="+mn-lt"/>
              </a:rPr>
              <a:t>.</a:t>
            </a:r>
            <a:br>
              <a:rPr lang="pl-PL" sz="2700" dirty="0">
                <a:latin typeface="+mn-lt"/>
              </a:rPr>
            </a:br>
            <a:r>
              <a:rPr lang="pl-PL" sz="2700" dirty="0">
                <a:latin typeface="+mn-lt"/>
              </a:rPr>
              <a:t>Każdy z nich jest trochę inny, dzięki czemu możecie Państwo podpatrzeć różne formy dokumentu i wykorzystać te elementy, które najbardziej odpowiadają wizji tworzonego przez Państwa dokumentu.</a:t>
            </a:r>
            <a:br>
              <a:rPr lang="pl-PL" sz="2700" dirty="0">
                <a:latin typeface="+mn-lt"/>
              </a:rPr>
            </a:br>
            <a:br>
              <a:rPr lang="pl-PL" sz="3100" dirty="0">
                <a:latin typeface="+mn-lt"/>
              </a:rPr>
            </a:br>
            <a:endParaRPr lang="pl-PL" sz="3100" dirty="0">
              <a:latin typeface="+mn-lt"/>
            </a:endParaRPr>
          </a:p>
        </p:txBody>
      </p:sp>
      <p:sp>
        <p:nvSpPr>
          <p:cNvPr id="3" name="Podtytuł 2">
            <a:extLst>
              <a:ext uri="{FF2B5EF4-FFF2-40B4-BE49-F238E27FC236}">
                <a16:creationId xmlns:a16="http://schemas.microsoft.com/office/drawing/2014/main" id="{704FF1DD-AF29-C1DE-3752-EAB4344B7135}"/>
              </a:ext>
            </a:extLst>
          </p:cNvPr>
          <p:cNvSpPr>
            <a:spLocks noGrp="1"/>
          </p:cNvSpPr>
          <p:nvPr>
            <p:ph type="subTitle" idx="1"/>
          </p:nvPr>
        </p:nvSpPr>
        <p:spPr>
          <a:xfrm>
            <a:off x="838200" y="6356350"/>
            <a:ext cx="8825658" cy="239281"/>
          </a:xfrm>
        </p:spPr>
        <p:txBody>
          <a:bodyPr>
            <a:normAutofit fontScale="25000" lnSpcReduction="20000"/>
          </a:bodyPr>
          <a:lstStyle/>
          <a:p>
            <a:pPr algn="ctr"/>
            <a:r>
              <a:rPr lang="pl-PL" sz="4400" dirty="0"/>
              <a:t>       </a:t>
            </a:r>
          </a:p>
        </p:txBody>
      </p:sp>
      <p:sp>
        <p:nvSpPr>
          <p:cNvPr id="10" name="Symbol zastępczy numeru slajdu 9">
            <a:extLst>
              <a:ext uri="{FF2B5EF4-FFF2-40B4-BE49-F238E27FC236}">
                <a16:creationId xmlns:a16="http://schemas.microsoft.com/office/drawing/2014/main" id="{6A011199-D509-85B5-E0FD-81B7BF2820A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D0BF9B-DD26-47B9-89C7-ACC10D5E7A92}"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4" name="Obraz 3">
            <a:extLst>
              <a:ext uri="{FF2B5EF4-FFF2-40B4-BE49-F238E27FC236}">
                <a16:creationId xmlns:a16="http://schemas.microsoft.com/office/drawing/2014/main" id="{434D7747-0ADE-4B9F-2EF7-6D61869F1AD7}"/>
              </a:ext>
            </a:extLst>
          </p:cNvPr>
          <p:cNvPicPr>
            <a:picLocks noChangeAspect="1"/>
          </p:cNvPicPr>
          <p:nvPr/>
        </p:nvPicPr>
        <p:blipFill>
          <a:blip r:embed="rId2"/>
          <a:stretch>
            <a:fillRect/>
          </a:stretch>
        </p:blipFill>
        <p:spPr>
          <a:xfrm>
            <a:off x="940537" y="251469"/>
            <a:ext cx="853514" cy="573074"/>
          </a:xfrm>
          <a:prstGeom prst="rect">
            <a:avLst/>
          </a:prstGeom>
        </p:spPr>
      </p:pic>
      <p:pic>
        <p:nvPicPr>
          <p:cNvPr id="5" name="Obraz 4">
            <a:extLst>
              <a:ext uri="{FF2B5EF4-FFF2-40B4-BE49-F238E27FC236}">
                <a16:creationId xmlns:a16="http://schemas.microsoft.com/office/drawing/2014/main" id="{9B503B7E-87F8-971A-2500-44F7CAD1FF8F}"/>
              </a:ext>
            </a:extLst>
          </p:cNvPr>
          <p:cNvPicPr>
            <a:picLocks noChangeAspect="1"/>
          </p:cNvPicPr>
          <p:nvPr/>
        </p:nvPicPr>
        <p:blipFill>
          <a:blip r:embed="rId3"/>
          <a:stretch>
            <a:fillRect/>
          </a:stretch>
        </p:blipFill>
        <p:spPr>
          <a:xfrm>
            <a:off x="4114578" y="187353"/>
            <a:ext cx="560881" cy="585267"/>
          </a:xfrm>
          <a:prstGeom prst="rect">
            <a:avLst/>
          </a:prstGeom>
        </p:spPr>
      </p:pic>
      <p:pic>
        <p:nvPicPr>
          <p:cNvPr id="6" name="Obraz 5">
            <a:extLst>
              <a:ext uri="{FF2B5EF4-FFF2-40B4-BE49-F238E27FC236}">
                <a16:creationId xmlns:a16="http://schemas.microsoft.com/office/drawing/2014/main" id="{ADA63750-9A9A-BF7B-691B-930248A577B2}"/>
              </a:ext>
            </a:extLst>
          </p:cNvPr>
          <p:cNvPicPr>
            <a:picLocks noChangeAspect="1"/>
          </p:cNvPicPr>
          <p:nvPr/>
        </p:nvPicPr>
        <p:blipFill>
          <a:blip r:embed="rId4"/>
          <a:stretch>
            <a:fillRect/>
          </a:stretch>
        </p:blipFill>
        <p:spPr>
          <a:xfrm>
            <a:off x="6571855" y="158444"/>
            <a:ext cx="1335140" cy="792549"/>
          </a:xfrm>
          <a:prstGeom prst="rect">
            <a:avLst/>
          </a:prstGeom>
        </p:spPr>
      </p:pic>
      <p:pic>
        <p:nvPicPr>
          <p:cNvPr id="7" name="Obraz 6">
            <a:extLst>
              <a:ext uri="{FF2B5EF4-FFF2-40B4-BE49-F238E27FC236}">
                <a16:creationId xmlns:a16="http://schemas.microsoft.com/office/drawing/2014/main" id="{91CD21DA-96D1-73B1-0B75-14173DE4CCC6}"/>
              </a:ext>
            </a:extLst>
          </p:cNvPr>
          <p:cNvPicPr>
            <a:picLocks noChangeAspect="1"/>
          </p:cNvPicPr>
          <p:nvPr/>
        </p:nvPicPr>
        <p:blipFill>
          <a:blip r:embed="rId5"/>
          <a:stretch>
            <a:fillRect/>
          </a:stretch>
        </p:blipFill>
        <p:spPr>
          <a:xfrm>
            <a:off x="9453263" y="225149"/>
            <a:ext cx="1054699" cy="695004"/>
          </a:xfrm>
          <a:prstGeom prst="rect">
            <a:avLst/>
          </a:prstGeom>
        </p:spPr>
      </p:pic>
      <p:sp>
        <p:nvSpPr>
          <p:cNvPr id="8" name="Prostokąt 7">
            <a:extLst>
              <a:ext uri="{FF2B5EF4-FFF2-40B4-BE49-F238E27FC236}">
                <a16:creationId xmlns:a16="http://schemas.microsoft.com/office/drawing/2014/main" id="{8FD9C554-7503-920F-A410-2BDE75DA30A3}"/>
              </a:ext>
            </a:extLst>
          </p:cNvPr>
          <p:cNvSpPr/>
          <p:nvPr/>
        </p:nvSpPr>
        <p:spPr>
          <a:xfrm>
            <a:off x="940537" y="1015763"/>
            <a:ext cx="10396057"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rPr>
              <a:t>„Europejski Fundusz Rolny na rzecz Rozwoju Obszarów Wiejskich: Europa inwestująca w obszary wiejskie.”</a:t>
            </a:r>
          </a:p>
        </p:txBody>
      </p:sp>
    </p:spTree>
    <p:extLst>
      <p:ext uri="{BB962C8B-B14F-4D97-AF65-F5344CB8AC3E}">
        <p14:creationId xmlns:p14="http://schemas.microsoft.com/office/powerpoint/2010/main" val="1386427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28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D0BF9B-DD26-47B9-89C7-ACC10D5E7A92}" type="slidenum">
              <a:rPr lang="pl-PL" smtClean="0"/>
              <a:t>4</a:t>
            </a:fld>
            <a:endParaRPr lang="pl-PL"/>
          </a:p>
        </p:txBody>
      </p:sp>
      <p:pic>
        <p:nvPicPr>
          <p:cNvPr id="3" name="Obraz 2"/>
          <p:cNvPicPr>
            <a:picLocks noChangeAspect="1"/>
          </p:cNvPicPr>
          <p:nvPr/>
        </p:nvPicPr>
        <p:blipFill>
          <a:blip r:embed="rId2"/>
          <a:stretch>
            <a:fillRect/>
          </a:stretch>
        </p:blipFill>
        <p:spPr>
          <a:xfrm>
            <a:off x="1343049" y="153456"/>
            <a:ext cx="853514" cy="573074"/>
          </a:xfrm>
          <a:prstGeom prst="rect">
            <a:avLst/>
          </a:prstGeom>
        </p:spPr>
      </p:pic>
      <p:pic>
        <p:nvPicPr>
          <p:cNvPr id="4" name="Obraz 3"/>
          <p:cNvPicPr>
            <a:picLocks noChangeAspect="1"/>
          </p:cNvPicPr>
          <p:nvPr/>
        </p:nvPicPr>
        <p:blipFill>
          <a:blip r:embed="rId3"/>
          <a:stretch>
            <a:fillRect/>
          </a:stretch>
        </p:blipFill>
        <p:spPr>
          <a:xfrm>
            <a:off x="3917933" y="153456"/>
            <a:ext cx="560881" cy="585267"/>
          </a:xfrm>
          <a:prstGeom prst="rect">
            <a:avLst/>
          </a:prstGeom>
        </p:spPr>
      </p:pic>
      <p:pic>
        <p:nvPicPr>
          <p:cNvPr id="5" name="Obraz 4"/>
          <p:cNvPicPr>
            <a:picLocks noChangeAspect="1"/>
          </p:cNvPicPr>
          <p:nvPr/>
        </p:nvPicPr>
        <p:blipFill>
          <a:blip r:embed="rId4"/>
          <a:stretch>
            <a:fillRect/>
          </a:stretch>
        </p:blipFill>
        <p:spPr>
          <a:xfrm>
            <a:off x="6200184" y="153456"/>
            <a:ext cx="1335140" cy="792549"/>
          </a:xfrm>
          <a:prstGeom prst="rect">
            <a:avLst/>
          </a:prstGeom>
        </p:spPr>
      </p:pic>
      <p:pic>
        <p:nvPicPr>
          <p:cNvPr id="6" name="Obraz 5"/>
          <p:cNvPicPr>
            <a:picLocks noChangeAspect="1"/>
          </p:cNvPicPr>
          <p:nvPr/>
        </p:nvPicPr>
        <p:blipFill>
          <a:blip r:embed="rId5"/>
          <a:stretch>
            <a:fillRect/>
          </a:stretch>
        </p:blipFill>
        <p:spPr>
          <a:xfrm>
            <a:off x="9454850" y="202228"/>
            <a:ext cx="1054699" cy="695004"/>
          </a:xfrm>
          <a:prstGeom prst="rect">
            <a:avLst/>
          </a:prstGeom>
        </p:spPr>
      </p:pic>
      <p:sp>
        <p:nvSpPr>
          <p:cNvPr id="9" name="Prostokąt 8"/>
          <p:cNvSpPr/>
          <p:nvPr/>
        </p:nvSpPr>
        <p:spPr>
          <a:xfrm>
            <a:off x="2871020" y="897232"/>
            <a:ext cx="10481186" cy="276999"/>
          </a:xfrm>
          <a:prstGeom prst="rect">
            <a:avLst/>
          </a:prstGeom>
        </p:spPr>
        <p:txBody>
          <a:bodyPr wrap="square">
            <a:spAutoFit/>
          </a:bodyPr>
          <a:lstStyle/>
          <a:p>
            <a:r>
              <a:rPr lang="pl-PL" sz="1200" dirty="0"/>
              <a:t>„Europejski Fundusz Rolny na rzecz Rozwoju Obszarów Wiejskich: Europa inwestująca w obszary wiejskie.”</a:t>
            </a:r>
          </a:p>
        </p:txBody>
      </p:sp>
      <p:sp>
        <p:nvSpPr>
          <p:cNvPr id="10" name="Prostokąt 9"/>
          <p:cNvSpPr/>
          <p:nvPr/>
        </p:nvSpPr>
        <p:spPr>
          <a:xfrm>
            <a:off x="495656" y="1332740"/>
            <a:ext cx="11143716" cy="6909584"/>
          </a:xfrm>
          <a:prstGeom prst="rect">
            <a:avLst/>
          </a:prstGeom>
          <a:noFill/>
        </p:spPr>
        <p:txBody>
          <a:bodyPr wrap="square" lIns="91440" tIns="45720" rIns="91440" bIns="45720">
            <a:spAutoFit/>
          </a:bodyPr>
          <a:lstStyle/>
          <a:p>
            <a:pPr algn="ctr"/>
            <a:r>
              <a:rPr lang="pl-PL" sz="3200" dirty="0">
                <a:ln w="0"/>
              </a:rPr>
              <a:t>Należy pamiętać, że koncepcja powinna zawierać:</a:t>
            </a:r>
          </a:p>
          <a:p>
            <a:pPr algn="ctr"/>
            <a:r>
              <a:rPr lang="pl-PL" dirty="0">
                <a:ln w="0"/>
                <a:effectLst>
                  <a:outerShdw blurRad="38100" dist="19050" dir="2700000" algn="tl" rotWithShape="0">
                    <a:schemeClr val="dk1">
                      <a:alpha val="40000"/>
                    </a:schemeClr>
                  </a:outerShdw>
                </a:effectLst>
              </a:rPr>
              <a:t>(z Rozporządzenia)</a:t>
            </a:r>
          </a:p>
          <a:p>
            <a:pPr algn="ctr"/>
            <a:endParaRPr lang="pl-PL" dirty="0">
              <a:ln w="0"/>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r>
              <a:rPr lang="pl-PL" sz="1900" dirty="0">
                <a:ln w="0"/>
              </a:rPr>
              <a:t>zapewnienie partycypacyjnego charakteru procesu opracowania koncepcji, tj. udział mieszkańców obszaru w pracach nad koncepcją (aktywne włączenie społeczności do jej przygotowania), w tym przeprowadzenie konsultacji ze społecznością obszaru wyników prac partnerstwa – </a:t>
            </a:r>
            <a:r>
              <a:rPr lang="pl-PL" sz="1900" b="1" dirty="0">
                <a:ln w="0"/>
              </a:rPr>
              <a:t>jeden rozdział w koncepcji powinien być poświęcony procesowi przygotowania koncepcji tzn. opisać należy ile było spotkań, kiedy, na czym one polegały, ilu partnerów uczestniczy w tworzeniu koncepcji, jacy to partnerzy, z jakich sektorów, w jaki inny sposób były przeprowadzane konsultacje np. ankiety, fiszki.</a:t>
            </a:r>
          </a:p>
          <a:p>
            <a:pPr marL="285750" indent="-285750">
              <a:buFont typeface="Arial" panose="020B0604020202020204" pitchFamily="34" charset="0"/>
              <a:buChar char="•"/>
            </a:pPr>
            <a:r>
              <a:rPr lang="pl-PL" sz="1900" dirty="0">
                <a:ln w="0"/>
              </a:rPr>
              <a:t>uproszczoną analizę SWOT obszaru objętego koncepcją SV – </a:t>
            </a:r>
            <a:r>
              <a:rPr lang="pl-PL" sz="1900" b="1" dirty="0">
                <a:ln w="0"/>
              </a:rPr>
              <a:t>w kolejnym rozdziale wykonać należy analizę mocnych i słabych stron oraz możliwości i zagrożeń dla Państwa miejscowości.</a:t>
            </a:r>
          </a:p>
          <a:p>
            <a:pPr marL="285750" indent="-285750">
              <a:buFont typeface="Arial" panose="020B0604020202020204" pitchFamily="34" charset="0"/>
              <a:buChar char="•"/>
            </a:pPr>
            <a:r>
              <a:rPr lang="pl-PL" sz="1900" dirty="0">
                <a:ln w="0"/>
              </a:rPr>
              <a:t>przedstawienie planu włączenia społeczności w późniejszą ewentualną realizację koncepcji, z uwzględnieniem roli sołtysa lub rady sołeckiej (jeżeli dotyczy) w tym procesie – </a:t>
            </a:r>
            <a:r>
              <a:rPr lang="pl-PL" sz="1900" b="1" dirty="0">
                <a:ln w="0"/>
              </a:rPr>
              <a:t>w kolejnym rozdziale należy opisać kto i jak będzie wykonywał różne działania związane z realizacją planowanych projektów.</a:t>
            </a:r>
          </a:p>
          <a:p>
            <a:pPr marL="285750" indent="-285750">
              <a:buFont typeface="Arial" panose="020B0604020202020204" pitchFamily="34" charset="0"/>
              <a:buChar char="•"/>
            </a:pPr>
            <a:endParaRPr lang="pl-PL" sz="1400" dirty="0">
              <a:ln w="0"/>
              <a:effectLst>
                <a:outerShdw blurRad="38100" dist="19050" dir="2700000" algn="tl" rotWithShape="0">
                  <a:schemeClr val="dk1">
                    <a:alpha val="40000"/>
                  </a:schemeClr>
                </a:outerShdw>
              </a:effectLst>
            </a:endParaRPr>
          </a:p>
          <a:p>
            <a:pPr algn="ctr"/>
            <a:endParaRPr lang="pl-PL" sz="1400" dirty="0">
              <a:ln w="0"/>
              <a:effectLst>
                <a:outerShdw blurRad="38100" dist="19050" dir="2700000" algn="tl" rotWithShape="0">
                  <a:schemeClr val="dk1">
                    <a:alpha val="40000"/>
                  </a:schemeClr>
                </a:outerShdw>
              </a:effectLst>
            </a:endParaRPr>
          </a:p>
          <a:p>
            <a:pPr algn="ctr"/>
            <a:endParaRPr lang="pl-PL" sz="4800" b="0" cap="none" spc="0" dirty="0">
              <a:ln w="0"/>
              <a:solidFill>
                <a:schemeClr val="tx1"/>
              </a:solidFill>
              <a:effectLst>
                <a:outerShdw blurRad="38100" dist="19050" dir="2700000" algn="tl" rotWithShape="0">
                  <a:schemeClr val="dk1">
                    <a:alpha val="40000"/>
                  </a:schemeClr>
                </a:outerShdw>
              </a:effectLst>
            </a:endParaRPr>
          </a:p>
          <a:p>
            <a:pPr algn="ctr"/>
            <a:endParaRPr lang="pl-PL" sz="2000" dirty="0">
              <a:ln w="0"/>
              <a:effectLst>
                <a:outerShdw blurRad="38100" dist="19050" dir="2700000" algn="tl" rotWithShape="0">
                  <a:schemeClr val="dk1">
                    <a:alpha val="40000"/>
                  </a:schemeClr>
                </a:outerShdw>
              </a:effectLst>
            </a:endParaRPr>
          </a:p>
          <a:p>
            <a:pPr algn="ctr"/>
            <a:endParaRPr lang="pl-PL" sz="2000" b="0" cap="none" spc="0" dirty="0">
              <a:ln w="0"/>
              <a:solidFill>
                <a:schemeClr val="tx1"/>
              </a:solidFill>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07428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28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D0BF9B-DD26-47B9-89C7-ACC10D5E7A92}" type="slidenum">
              <a:rPr lang="pl-PL" smtClean="0"/>
              <a:t>5</a:t>
            </a:fld>
            <a:endParaRPr lang="pl-PL"/>
          </a:p>
        </p:txBody>
      </p:sp>
      <p:pic>
        <p:nvPicPr>
          <p:cNvPr id="3" name="Obraz 2"/>
          <p:cNvPicPr>
            <a:picLocks noChangeAspect="1"/>
          </p:cNvPicPr>
          <p:nvPr/>
        </p:nvPicPr>
        <p:blipFill>
          <a:blip r:embed="rId2"/>
          <a:stretch>
            <a:fillRect/>
          </a:stretch>
        </p:blipFill>
        <p:spPr>
          <a:xfrm>
            <a:off x="1274224" y="163289"/>
            <a:ext cx="853514" cy="573074"/>
          </a:xfrm>
          <a:prstGeom prst="rect">
            <a:avLst/>
          </a:prstGeom>
        </p:spPr>
      </p:pic>
      <p:pic>
        <p:nvPicPr>
          <p:cNvPr id="4" name="Obraz 3"/>
          <p:cNvPicPr>
            <a:picLocks noChangeAspect="1"/>
          </p:cNvPicPr>
          <p:nvPr/>
        </p:nvPicPr>
        <p:blipFill>
          <a:blip r:embed="rId3"/>
          <a:stretch>
            <a:fillRect/>
          </a:stretch>
        </p:blipFill>
        <p:spPr>
          <a:xfrm>
            <a:off x="3927766" y="163289"/>
            <a:ext cx="560881" cy="585267"/>
          </a:xfrm>
          <a:prstGeom prst="rect">
            <a:avLst/>
          </a:prstGeom>
        </p:spPr>
      </p:pic>
      <p:pic>
        <p:nvPicPr>
          <p:cNvPr id="5" name="Obraz 4"/>
          <p:cNvPicPr>
            <a:picLocks noChangeAspect="1"/>
          </p:cNvPicPr>
          <p:nvPr/>
        </p:nvPicPr>
        <p:blipFill>
          <a:blip r:embed="rId4"/>
          <a:stretch>
            <a:fillRect/>
          </a:stretch>
        </p:blipFill>
        <p:spPr>
          <a:xfrm>
            <a:off x="6140717" y="114516"/>
            <a:ext cx="1335140" cy="792549"/>
          </a:xfrm>
          <a:prstGeom prst="rect">
            <a:avLst/>
          </a:prstGeom>
        </p:spPr>
      </p:pic>
      <p:pic>
        <p:nvPicPr>
          <p:cNvPr id="6" name="Obraz 5"/>
          <p:cNvPicPr>
            <a:picLocks noChangeAspect="1"/>
          </p:cNvPicPr>
          <p:nvPr/>
        </p:nvPicPr>
        <p:blipFill>
          <a:blip r:embed="rId5"/>
          <a:stretch>
            <a:fillRect/>
          </a:stretch>
        </p:blipFill>
        <p:spPr>
          <a:xfrm>
            <a:off x="9127927" y="212061"/>
            <a:ext cx="1054699" cy="695004"/>
          </a:xfrm>
          <a:prstGeom prst="rect">
            <a:avLst/>
          </a:prstGeom>
        </p:spPr>
      </p:pic>
      <p:sp>
        <p:nvSpPr>
          <p:cNvPr id="7" name="Prostokąt 6"/>
          <p:cNvSpPr/>
          <p:nvPr/>
        </p:nvSpPr>
        <p:spPr>
          <a:xfrm>
            <a:off x="2675399" y="907065"/>
            <a:ext cx="7953272" cy="369332"/>
          </a:xfrm>
          <a:prstGeom prst="rect">
            <a:avLst/>
          </a:prstGeom>
        </p:spPr>
        <p:txBody>
          <a:bodyPr wrap="square">
            <a:spAutoFit/>
          </a:bodyPr>
          <a:lstStyle/>
          <a:p>
            <a:r>
              <a:rPr lang="pl-PL" dirty="0"/>
              <a:t>„</a:t>
            </a:r>
            <a:r>
              <a:rPr lang="pl-PL" sz="1200" dirty="0"/>
              <a:t>Europejski Fundusz Rolny na rzecz Rozwoju Obszarów Wiejskich: Europa inwestująca w obszary wiejskie.”</a:t>
            </a:r>
          </a:p>
        </p:txBody>
      </p:sp>
      <p:sp>
        <p:nvSpPr>
          <p:cNvPr id="8" name="Prostokąt 7"/>
          <p:cNvSpPr/>
          <p:nvPr/>
        </p:nvSpPr>
        <p:spPr>
          <a:xfrm>
            <a:off x="287709" y="1345989"/>
            <a:ext cx="11474244" cy="3262432"/>
          </a:xfrm>
          <a:prstGeom prst="rect">
            <a:avLst/>
          </a:prstGeom>
          <a:noFill/>
        </p:spPr>
        <p:txBody>
          <a:bodyPr wrap="square" lIns="91440" tIns="45720" rIns="91440" bIns="45720">
            <a:spAutoFit/>
          </a:bodyPr>
          <a:lstStyle/>
          <a:p>
            <a:pPr algn="ctr"/>
            <a:endParaRPr lang="pl-PL" sz="2000" dirty="0">
              <a:ln w="0"/>
              <a:effectLst>
                <a:outerShdw blurRad="38100" dist="19050" dir="2700000" algn="tl" rotWithShape="0">
                  <a:schemeClr val="dk1">
                    <a:alpha val="40000"/>
                  </a:schemeClr>
                </a:outerShdw>
              </a:effectLst>
            </a:endParaRPr>
          </a:p>
          <a:p>
            <a:pPr algn="ctr"/>
            <a:endParaRPr lang="pl-PL" sz="2400" b="0" cap="none" spc="0" dirty="0">
              <a:ln w="0"/>
              <a:solidFill>
                <a:schemeClr val="tx1"/>
              </a:solidFill>
              <a:effectLst>
                <a:outerShdw blurRad="38100" dist="19050" dir="2700000" algn="tl" rotWithShape="0">
                  <a:schemeClr val="dk1">
                    <a:alpha val="40000"/>
                  </a:schemeClr>
                </a:outerShdw>
              </a:effectLst>
            </a:endParaRPr>
          </a:p>
          <a:p>
            <a:pPr algn="ctr"/>
            <a:endParaRPr lang="pl-PL" sz="5400" dirty="0">
              <a:ln w="0"/>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a:p>
            <a:pPr algn="ctr"/>
            <a:endParaRPr lang="pl-PL" sz="5400" b="0" cap="none" spc="0" dirty="0">
              <a:ln w="0"/>
              <a:solidFill>
                <a:schemeClr val="tx1"/>
              </a:solidFill>
              <a:effectLst>
                <a:outerShdw blurRad="38100" dist="19050" dir="2700000" algn="tl" rotWithShape="0">
                  <a:schemeClr val="dk1">
                    <a:alpha val="40000"/>
                  </a:schemeClr>
                </a:outerShdw>
              </a:effectLst>
            </a:endParaRPr>
          </a:p>
        </p:txBody>
      </p:sp>
      <p:sp>
        <p:nvSpPr>
          <p:cNvPr id="14" name="pole tekstowe 13">
            <a:extLst>
              <a:ext uri="{FF2B5EF4-FFF2-40B4-BE49-F238E27FC236}">
                <a16:creationId xmlns:a16="http://schemas.microsoft.com/office/drawing/2014/main" id="{181B765C-F024-9F32-E923-31CDF426C1CE}"/>
              </a:ext>
            </a:extLst>
          </p:cNvPr>
          <p:cNvSpPr txBox="1"/>
          <p:nvPr/>
        </p:nvSpPr>
        <p:spPr>
          <a:xfrm>
            <a:off x="492808" y="1516691"/>
            <a:ext cx="11064045" cy="2062103"/>
          </a:xfrm>
          <a:prstGeom prst="rect">
            <a:avLst/>
          </a:prstGeom>
          <a:noFill/>
        </p:spPr>
        <p:txBody>
          <a:bodyPr wrap="square">
            <a:spAutoFit/>
          </a:bodyPr>
          <a:lstStyle/>
          <a:p>
            <a:pPr marL="285750" indent="-285750">
              <a:buFont typeface="Arial" panose="020B0604020202020204" pitchFamily="34" charset="0"/>
              <a:buChar char="•"/>
            </a:pPr>
            <a:r>
              <a:rPr lang="pl-PL" dirty="0">
                <a:ln w="0"/>
              </a:rPr>
              <a:t>opracowanie listy projektów, które składać się będą na realizację koncepcji SV, zawierających komponent cyfrowy lub środowiskowy lub klimatyczny, zawierających:</a:t>
            </a:r>
          </a:p>
          <a:p>
            <a:r>
              <a:rPr lang="pl-PL" dirty="0">
                <a:ln w="0"/>
              </a:rPr>
              <a:t>       - Co najmniej szacunkowy kosztorys poszczególnych projektów;</a:t>
            </a:r>
          </a:p>
          <a:p>
            <a:r>
              <a:rPr lang="pl-PL" dirty="0">
                <a:ln w="0"/>
              </a:rPr>
              <a:t>       - Źródła finansowania tych projektów (o ile zostały zdiagnozowane);</a:t>
            </a:r>
          </a:p>
          <a:p>
            <a:r>
              <a:rPr lang="pl-PL" b="1" dirty="0">
                <a:ln w="0"/>
              </a:rPr>
              <a:t>Listę projektów wraz z kosztorysem i źródłem finansowania można wykonać w formie tabelki wpisując odpowiednio dane.</a:t>
            </a:r>
          </a:p>
          <a:p>
            <a:endParaRPr lang="pl-PL" sz="2000" dirty="0">
              <a:ln w="0"/>
            </a:endParaRPr>
          </a:p>
        </p:txBody>
      </p:sp>
      <p:graphicFrame>
        <p:nvGraphicFramePr>
          <p:cNvPr id="9" name="Tabela 8">
            <a:extLst>
              <a:ext uri="{FF2B5EF4-FFF2-40B4-BE49-F238E27FC236}">
                <a16:creationId xmlns:a16="http://schemas.microsoft.com/office/drawing/2014/main" id="{61C161D2-D6C4-43B0-EEBC-A90D70580B96}"/>
              </a:ext>
            </a:extLst>
          </p:cNvPr>
          <p:cNvGraphicFramePr>
            <a:graphicFrameLocks noGrp="1"/>
          </p:cNvGraphicFramePr>
          <p:nvPr>
            <p:extLst>
              <p:ext uri="{D42A27DB-BD31-4B8C-83A1-F6EECF244321}">
                <p14:modId xmlns:p14="http://schemas.microsoft.com/office/powerpoint/2010/main" val="2939212781"/>
              </p:ext>
            </p:extLst>
          </p:nvPr>
        </p:nvGraphicFramePr>
        <p:xfrm>
          <a:off x="1615522" y="3725895"/>
          <a:ext cx="8567103" cy="2372360"/>
        </p:xfrm>
        <a:graphic>
          <a:graphicData uri="http://schemas.openxmlformats.org/drawingml/2006/table">
            <a:tbl>
              <a:tblPr firstRow="1" bandRow="1">
                <a:tableStyleId>{5940675A-B579-460E-94D1-54222C63F5DA}</a:tableStyleId>
              </a:tblPr>
              <a:tblGrid>
                <a:gridCol w="498504">
                  <a:extLst>
                    <a:ext uri="{9D8B030D-6E8A-4147-A177-3AD203B41FA5}">
                      <a16:colId xmlns:a16="http://schemas.microsoft.com/office/drawing/2014/main" val="780230228"/>
                    </a:ext>
                  </a:extLst>
                </a:gridCol>
                <a:gridCol w="2662729">
                  <a:extLst>
                    <a:ext uri="{9D8B030D-6E8A-4147-A177-3AD203B41FA5}">
                      <a16:colId xmlns:a16="http://schemas.microsoft.com/office/drawing/2014/main" val="857656955"/>
                    </a:ext>
                  </a:extLst>
                </a:gridCol>
                <a:gridCol w="3264094">
                  <a:extLst>
                    <a:ext uri="{9D8B030D-6E8A-4147-A177-3AD203B41FA5}">
                      <a16:colId xmlns:a16="http://schemas.microsoft.com/office/drawing/2014/main" val="2318392068"/>
                    </a:ext>
                  </a:extLst>
                </a:gridCol>
                <a:gridCol w="2141776">
                  <a:extLst>
                    <a:ext uri="{9D8B030D-6E8A-4147-A177-3AD203B41FA5}">
                      <a16:colId xmlns:a16="http://schemas.microsoft.com/office/drawing/2014/main" val="4289762070"/>
                    </a:ext>
                  </a:extLst>
                </a:gridCol>
              </a:tblGrid>
              <a:tr h="370840">
                <a:tc>
                  <a:txBody>
                    <a:bodyPr/>
                    <a:lstStyle/>
                    <a:p>
                      <a:pPr algn="ctr"/>
                      <a:r>
                        <a:rPr lang="pl-PL" sz="1400" b="1" dirty="0"/>
                        <a:t>L.p.</a:t>
                      </a:r>
                    </a:p>
                  </a:txBody>
                  <a:tcPr/>
                </a:tc>
                <a:tc>
                  <a:txBody>
                    <a:bodyPr/>
                    <a:lstStyle/>
                    <a:p>
                      <a:pPr algn="ctr"/>
                      <a:r>
                        <a:rPr lang="pl-PL" sz="1400" b="1" dirty="0"/>
                        <a:t>Nazwa projektu/działania</a:t>
                      </a:r>
                    </a:p>
                  </a:txBody>
                  <a:tcPr/>
                </a:tc>
                <a:tc>
                  <a:txBody>
                    <a:bodyPr/>
                    <a:lstStyle/>
                    <a:p>
                      <a:pPr algn="ctr"/>
                      <a:r>
                        <a:rPr lang="pl-PL" sz="1400" b="1" dirty="0"/>
                        <a:t>Szacunkowy koszt (zł)</a:t>
                      </a:r>
                    </a:p>
                  </a:txBody>
                  <a:tcPr/>
                </a:tc>
                <a:tc>
                  <a:txBody>
                    <a:bodyPr/>
                    <a:lstStyle/>
                    <a:p>
                      <a:pPr algn="ctr"/>
                      <a:r>
                        <a:rPr lang="pl-PL" sz="1400" b="1" dirty="0"/>
                        <a:t>Źródło finansowania</a:t>
                      </a:r>
                    </a:p>
                  </a:txBody>
                  <a:tcPr/>
                </a:tc>
                <a:extLst>
                  <a:ext uri="{0D108BD9-81ED-4DB2-BD59-A6C34878D82A}">
                    <a16:rowId xmlns:a16="http://schemas.microsoft.com/office/drawing/2014/main" val="3428094708"/>
                  </a:ext>
                </a:extLst>
              </a:tr>
              <a:tr h="370840">
                <a:tc>
                  <a:txBody>
                    <a:bodyPr/>
                    <a:lstStyle/>
                    <a:p>
                      <a:r>
                        <a:rPr lang="pl-PL" sz="1400" dirty="0"/>
                        <a:t>1.</a:t>
                      </a:r>
                    </a:p>
                  </a:txBody>
                  <a:tcPr/>
                </a:tc>
                <a:tc>
                  <a:txBody>
                    <a:bodyPr/>
                    <a:lstStyle/>
                    <a:p>
                      <a:pPr algn="ctr"/>
                      <a:r>
                        <a:rPr lang="pl-PL" sz="1400" dirty="0"/>
                        <a:t>Remont świetlicy wiejskiej</a:t>
                      </a:r>
                    </a:p>
                  </a:txBody>
                  <a:tcPr/>
                </a:tc>
                <a:tc>
                  <a:txBody>
                    <a:bodyPr/>
                    <a:lstStyle/>
                    <a:p>
                      <a:pPr algn="ctr"/>
                      <a:r>
                        <a:rPr lang="pl-PL" sz="1400" dirty="0"/>
                        <a:t>300 000,00</a:t>
                      </a:r>
                    </a:p>
                  </a:txBody>
                  <a:tcPr/>
                </a:tc>
                <a:tc>
                  <a:txBody>
                    <a:bodyPr/>
                    <a:lstStyle/>
                    <a:p>
                      <a:pPr algn="ctr"/>
                      <a:r>
                        <a:rPr lang="pl-PL" sz="1400" dirty="0"/>
                        <a:t>Urząd Marszałkowski……</a:t>
                      </a:r>
                    </a:p>
                  </a:txBody>
                  <a:tcPr/>
                </a:tc>
                <a:extLst>
                  <a:ext uri="{0D108BD9-81ED-4DB2-BD59-A6C34878D82A}">
                    <a16:rowId xmlns:a16="http://schemas.microsoft.com/office/drawing/2014/main" val="4072523577"/>
                  </a:ext>
                </a:extLst>
              </a:tr>
              <a:tr h="370840">
                <a:tc>
                  <a:txBody>
                    <a:bodyPr/>
                    <a:lstStyle/>
                    <a:p>
                      <a:r>
                        <a:rPr lang="pl-PL" sz="1400" dirty="0"/>
                        <a:t>2.</a:t>
                      </a:r>
                    </a:p>
                  </a:txBody>
                  <a:tcPr/>
                </a:tc>
                <a:tc>
                  <a:txBody>
                    <a:bodyPr/>
                    <a:lstStyle/>
                    <a:p>
                      <a:pPr algn="ctr"/>
                      <a:r>
                        <a:rPr lang="pl-PL" sz="1400" dirty="0"/>
                        <a:t>Montaż małej architektury na skwerku</a:t>
                      </a:r>
                    </a:p>
                  </a:txBody>
                  <a:tcPr/>
                </a:tc>
                <a:tc>
                  <a:txBody>
                    <a:bodyPr/>
                    <a:lstStyle/>
                    <a:p>
                      <a:pPr algn="ctr"/>
                      <a:r>
                        <a:rPr lang="pl-PL" sz="1400" dirty="0"/>
                        <a:t>100 000,00</a:t>
                      </a:r>
                    </a:p>
                  </a:txBody>
                  <a:tcPr/>
                </a:tc>
                <a:tc>
                  <a:txBody>
                    <a:bodyPr/>
                    <a:lstStyle/>
                    <a:p>
                      <a:pPr algn="ctr"/>
                      <a:r>
                        <a:rPr lang="pl-PL" sz="1400" dirty="0"/>
                        <a:t>Urząd Miasta i Gminy…..</a:t>
                      </a:r>
                    </a:p>
                  </a:txBody>
                  <a:tcPr/>
                </a:tc>
                <a:extLst>
                  <a:ext uri="{0D108BD9-81ED-4DB2-BD59-A6C34878D82A}">
                    <a16:rowId xmlns:a16="http://schemas.microsoft.com/office/drawing/2014/main" val="561825712"/>
                  </a:ext>
                </a:extLst>
              </a:tr>
              <a:tr h="370840">
                <a:tc>
                  <a:txBody>
                    <a:bodyPr/>
                    <a:lstStyle/>
                    <a:p>
                      <a:r>
                        <a:rPr lang="pl-PL" sz="1400" dirty="0"/>
                        <a:t>3.</a:t>
                      </a:r>
                    </a:p>
                  </a:txBody>
                  <a:tcPr/>
                </a:tc>
                <a:tc>
                  <a:txBody>
                    <a:bodyPr/>
                    <a:lstStyle/>
                    <a:p>
                      <a:pPr algn="ctr"/>
                      <a:r>
                        <a:rPr lang="pl-PL" sz="1400" dirty="0"/>
                        <a:t>Warsztaty ekologiczne</a:t>
                      </a:r>
                    </a:p>
                  </a:txBody>
                  <a:tcPr/>
                </a:tc>
                <a:tc>
                  <a:txBody>
                    <a:bodyPr/>
                    <a:lstStyle/>
                    <a:p>
                      <a:pPr algn="ctr"/>
                      <a:r>
                        <a:rPr lang="pl-PL" sz="1400" dirty="0"/>
                        <a:t>2 000,00</a:t>
                      </a:r>
                    </a:p>
                  </a:txBody>
                  <a:tcPr/>
                </a:tc>
                <a:tc>
                  <a:txBody>
                    <a:bodyPr/>
                    <a:lstStyle/>
                    <a:p>
                      <a:pPr algn="ctr"/>
                      <a:r>
                        <a:rPr lang="pl-PL" sz="1400" dirty="0"/>
                        <a:t>Fundusz sołeckie</a:t>
                      </a:r>
                    </a:p>
                  </a:txBody>
                  <a:tcPr/>
                </a:tc>
                <a:extLst>
                  <a:ext uri="{0D108BD9-81ED-4DB2-BD59-A6C34878D82A}">
                    <a16:rowId xmlns:a16="http://schemas.microsoft.com/office/drawing/2014/main" val="2063104605"/>
                  </a:ext>
                </a:extLst>
              </a:tr>
              <a:tr h="370840">
                <a:tc>
                  <a:txBody>
                    <a:bodyPr/>
                    <a:lstStyle/>
                    <a:p>
                      <a:r>
                        <a:rPr lang="pl-PL" sz="1400" dirty="0"/>
                        <a:t>…...</a:t>
                      </a:r>
                    </a:p>
                  </a:txBody>
                  <a:tcPr/>
                </a:tc>
                <a:tc>
                  <a:txBody>
                    <a:bodyPr/>
                    <a:lstStyle/>
                    <a:p>
                      <a:pPr algn="ctr"/>
                      <a:r>
                        <a:rPr lang="pl-PL" sz="1400" dirty="0"/>
                        <a:t>…………………………………</a:t>
                      </a:r>
                    </a:p>
                  </a:txBody>
                  <a:tcPr/>
                </a:tc>
                <a:tc>
                  <a:txBody>
                    <a:bodyPr/>
                    <a:lstStyle/>
                    <a:p>
                      <a:pPr algn="ctr"/>
                      <a:r>
                        <a:rPr lang="pl-PL" sz="1400" dirty="0"/>
                        <a:t>……………………………………..</a:t>
                      </a:r>
                    </a:p>
                  </a:txBody>
                  <a:tcPr/>
                </a:tc>
                <a:tc>
                  <a:txBody>
                    <a:bodyPr/>
                    <a:lstStyle/>
                    <a:p>
                      <a:pPr algn="ctr"/>
                      <a:r>
                        <a:rPr lang="pl-PL" sz="1400" dirty="0"/>
                        <a:t>…………………………..</a:t>
                      </a:r>
                    </a:p>
                  </a:txBody>
                  <a:tcPr/>
                </a:tc>
                <a:extLst>
                  <a:ext uri="{0D108BD9-81ED-4DB2-BD59-A6C34878D82A}">
                    <a16:rowId xmlns:a16="http://schemas.microsoft.com/office/drawing/2014/main" val="2958699640"/>
                  </a:ext>
                </a:extLst>
              </a:tr>
              <a:tr h="370840">
                <a:tc>
                  <a:txBody>
                    <a:bodyPr/>
                    <a:lstStyle/>
                    <a:p>
                      <a:r>
                        <a:rPr lang="pl-PL" sz="1400" dirty="0"/>
                        <a:t>……</a:t>
                      </a:r>
                    </a:p>
                  </a:txBody>
                  <a:tcPr/>
                </a:tc>
                <a:tc>
                  <a:txBody>
                    <a:bodyPr/>
                    <a:lstStyle/>
                    <a:p>
                      <a:pPr algn="ctr"/>
                      <a:r>
                        <a:rPr lang="pl-PL" sz="1400" dirty="0"/>
                        <a:t>………………………………….</a:t>
                      </a:r>
                    </a:p>
                  </a:txBody>
                  <a:tcPr/>
                </a:tc>
                <a:tc>
                  <a:txBody>
                    <a:bodyPr/>
                    <a:lstStyle/>
                    <a:p>
                      <a:pPr algn="ctr"/>
                      <a:r>
                        <a:rPr lang="pl-PL" sz="1400" dirty="0"/>
                        <a:t>………………………………………</a:t>
                      </a:r>
                    </a:p>
                  </a:txBody>
                  <a:tcPr/>
                </a:tc>
                <a:tc>
                  <a:txBody>
                    <a:bodyPr/>
                    <a:lstStyle/>
                    <a:p>
                      <a:pPr algn="ctr"/>
                      <a:r>
                        <a:rPr lang="pl-PL" sz="1400" dirty="0"/>
                        <a:t>……………………………</a:t>
                      </a:r>
                    </a:p>
                  </a:txBody>
                  <a:tcPr/>
                </a:tc>
                <a:extLst>
                  <a:ext uri="{0D108BD9-81ED-4DB2-BD59-A6C34878D82A}">
                    <a16:rowId xmlns:a16="http://schemas.microsoft.com/office/drawing/2014/main" val="2028799550"/>
                  </a:ext>
                </a:extLst>
              </a:tr>
            </a:tbl>
          </a:graphicData>
        </a:graphic>
      </p:graphicFrame>
    </p:spTree>
    <p:extLst>
      <p:ext uri="{BB962C8B-B14F-4D97-AF65-F5344CB8AC3E}">
        <p14:creationId xmlns:p14="http://schemas.microsoft.com/office/powerpoint/2010/main" val="1734059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28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a:extLst>
            <a:ext uri="{FF2B5EF4-FFF2-40B4-BE49-F238E27FC236}">
              <a16:creationId xmlns:a16="http://schemas.microsoft.com/office/drawing/2014/main" id="{79F40FFD-1058-7EFE-7940-C16E1BF021A6}"/>
            </a:ext>
          </a:extLst>
        </p:cNvPr>
        <p:cNvGrpSpPr/>
        <p:nvPr/>
      </p:nvGrpSpPr>
      <p:grpSpPr>
        <a:xfrm>
          <a:off x="0" y="0"/>
          <a:ext cx="0" cy="0"/>
          <a:chOff x="0" y="0"/>
          <a:chExt cx="0" cy="0"/>
        </a:xfrm>
      </p:grpSpPr>
      <p:sp>
        <p:nvSpPr>
          <p:cNvPr id="2" name="Symbol zastępczy numeru slajdu 1">
            <a:extLst>
              <a:ext uri="{FF2B5EF4-FFF2-40B4-BE49-F238E27FC236}">
                <a16:creationId xmlns:a16="http://schemas.microsoft.com/office/drawing/2014/main" id="{AEFCFD39-D76C-AE2A-A30E-973C37F806B9}"/>
              </a:ext>
            </a:extLst>
          </p:cNvPr>
          <p:cNvSpPr>
            <a:spLocks noGrp="1"/>
          </p:cNvSpPr>
          <p:nvPr>
            <p:ph type="sldNum" sz="quarter" idx="12"/>
          </p:nvPr>
        </p:nvSpPr>
        <p:spPr/>
        <p:txBody>
          <a:bodyPr/>
          <a:lstStyle/>
          <a:p>
            <a:fld id="{62D0BF9B-DD26-47B9-89C7-ACC10D5E7A92}" type="slidenum">
              <a:rPr lang="pl-PL" smtClean="0"/>
              <a:t>6</a:t>
            </a:fld>
            <a:endParaRPr lang="pl-PL"/>
          </a:p>
        </p:txBody>
      </p:sp>
      <p:pic>
        <p:nvPicPr>
          <p:cNvPr id="3" name="Obraz 2">
            <a:extLst>
              <a:ext uri="{FF2B5EF4-FFF2-40B4-BE49-F238E27FC236}">
                <a16:creationId xmlns:a16="http://schemas.microsoft.com/office/drawing/2014/main" id="{C8DFF577-0B53-0CFF-671B-8C910D53B488}"/>
              </a:ext>
            </a:extLst>
          </p:cNvPr>
          <p:cNvPicPr>
            <a:picLocks noChangeAspect="1"/>
          </p:cNvPicPr>
          <p:nvPr/>
        </p:nvPicPr>
        <p:blipFill>
          <a:blip r:embed="rId2"/>
          <a:stretch>
            <a:fillRect/>
          </a:stretch>
        </p:blipFill>
        <p:spPr>
          <a:xfrm>
            <a:off x="1274224" y="163289"/>
            <a:ext cx="853514" cy="573074"/>
          </a:xfrm>
          <a:prstGeom prst="rect">
            <a:avLst/>
          </a:prstGeom>
        </p:spPr>
      </p:pic>
      <p:pic>
        <p:nvPicPr>
          <p:cNvPr id="4" name="Obraz 3">
            <a:extLst>
              <a:ext uri="{FF2B5EF4-FFF2-40B4-BE49-F238E27FC236}">
                <a16:creationId xmlns:a16="http://schemas.microsoft.com/office/drawing/2014/main" id="{81767C9D-2186-1373-2C15-82866618D749}"/>
              </a:ext>
            </a:extLst>
          </p:cNvPr>
          <p:cNvPicPr>
            <a:picLocks noChangeAspect="1"/>
          </p:cNvPicPr>
          <p:nvPr/>
        </p:nvPicPr>
        <p:blipFill>
          <a:blip r:embed="rId3"/>
          <a:stretch>
            <a:fillRect/>
          </a:stretch>
        </p:blipFill>
        <p:spPr>
          <a:xfrm>
            <a:off x="3927766" y="163289"/>
            <a:ext cx="560881" cy="585267"/>
          </a:xfrm>
          <a:prstGeom prst="rect">
            <a:avLst/>
          </a:prstGeom>
        </p:spPr>
      </p:pic>
      <p:pic>
        <p:nvPicPr>
          <p:cNvPr id="5" name="Obraz 4">
            <a:extLst>
              <a:ext uri="{FF2B5EF4-FFF2-40B4-BE49-F238E27FC236}">
                <a16:creationId xmlns:a16="http://schemas.microsoft.com/office/drawing/2014/main" id="{71837CA9-A859-DFF9-C5F2-CBE02A9BAFE1}"/>
              </a:ext>
            </a:extLst>
          </p:cNvPr>
          <p:cNvPicPr>
            <a:picLocks noChangeAspect="1"/>
          </p:cNvPicPr>
          <p:nvPr/>
        </p:nvPicPr>
        <p:blipFill>
          <a:blip r:embed="rId4"/>
          <a:stretch>
            <a:fillRect/>
          </a:stretch>
        </p:blipFill>
        <p:spPr>
          <a:xfrm>
            <a:off x="6140717" y="114516"/>
            <a:ext cx="1335140" cy="792549"/>
          </a:xfrm>
          <a:prstGeom prst="rect">
            <a:avLst/>
          </a:prstGeom>
        </p:spPr>
      </p:pic>
      <p:pic>
        <p:nvPicPr>
          <p:cNvPr id="6" name="Obraz 5">
            <a:extLst>
              <a:ext uri="{FF2B5EF4-FFF2-40B4-BE49-F238E27FC236}">
                <a16:creationId xmlns:a16="http://schemas.microsoft.com/office/drawing/2014/main" id="{DA6E96F5-230F-B0C7-FD4F-6DEADB9E056E}"/>
              </a:ext>
            </a:extLst>
          </p:cNvPr>
          <p:cNvPicPr>
            <a:picLocks noChangeAspect="1"/>
          </p:cNvPicPr>
          <p:nvPr/>
        </p:nvPicPr>
        <p:blipFill>
          <a:blip r:embed="rId5"/>
          <a:stretch>
            <a:fillRect/>
          </a:stretch>
        </p:blipFill>
        <p:spPr>
          <a:xfrm>
            <a:off x="9127927" y="212061"/>
            <a:ext cx="1054699" cy="695004"/>
          </a:xfrm>
          <a:prstGeom prst="rect">
            <a:avLst/>
          </a:prstGeom>
        </p:spPr>
      </p:pic>
      <p:sp>
        <p:nvSpPr>
          <p:cNvPr id="7" name="Prostokąt 6">
            <a:extLst>
              <a:ext uri="{FF2B5EF4-FFF2-40B4-BE49-F238E27FC236}">
                <a16:creationId xmlns:a16="http://schemas.microsoft.com/office/drawing/2014/main" id="{D75C0A3B-E2D6-F3B2-0E0D-2715AFAABC9F}"/>
              </a:ext>
            </a:extLst>
          </p:cNvPr>
          <p:cNvSpPr/>
          <p:nvPr/>
        </p:nvSpPr>
        <p:spPr>
          <a:xfrm>
            <a:off x="2675399" y="907065"/>
            <a:ext cx="7953272" cy="369332"/>
          </a:xfrm>
          <a:prstGeom prst="rect">
            <a:avLst/>
          </a:prstGeom>
        </p:spPr>
        <p:txBody>
          <a:bodyPr wrap="square">
            <a:spAutoFit/>
          </a:bodyPr>
          <a:lstStyle/>
          <a:p>
            <a:r>
              <a:rPr lang="pl-PL" dirty="0"/>
              <a:t>„</a:t>
            </a:r>
            <a:r>
              <a:rPr lang="pl-PL" sz="1200" dirty="0"/>
              <a:t>Europejski Fundusz Rolny na rzecz Rozwoju Obszarów Wiejskich: Europa inwestująca w obszary wiejskie.”</a:t>
            </a:r>
          </a:p>
        </p:txBody>
      </p:sp>
      <p:sp>
        <p:nvSpPr>
          <p:cNvPr id="8" name="Prostokąt 7">
            <a:extLst>
              <a:ext uri="{FF2B5EF4-FFF2-40B4-BE49-F238E27FC236}">
                <a16:creationId xmlns:a16="http://schemas.microsoft.com/office/drawing/2014/main" id="{2D3AD68C-291C-66EE-65DB-A18E3254B25B}"/>
              </a:ext>
            </a:extLst>
          </p:cNvPr>
          <p:cNvSpPr/>
          <p:nvPr/>
        </p:nvSpPr>
        <p:spPr>
          <a:xfrm>
            <a:off x="520117" y="1715003"/>
            <a:ext cx="11221804" cy="4801314"/>
          </a:xfrm>
          <a:prstGeom prst="rect">
            <a:avLst/>
          </a:prstGeom>
          <a:noFill/>
        </p:spPr>
        <p:txBody>
          <a:bodyPr wrap="square" lIns="91440" tIns="45720" rIns="91440" bIns="45720">
            <a:spAutoFit/>
          </a:bodyPr>
          <a:lstStyle/>
          <a:p>
            <a:r>
              <a:rPr lang="pl-PL" b="1" dirty="0">
                <a:ln w="0"/>
              </a:rPr>
              <a:t>Nazwa projektu </a:t>
            </a:r>
            <a:r>
              <a:rPr lang="pl-PL" dirty="0">
                <a:ln w="0"/>
              </a:rPr>
              <a:t>– tu należy wpisać projekty, zadania jakie Państwo macie zamiar zrealizować w ramach koncepcji.</a:t>
            </a:r>
          </a:p>
          <a:p>
            <a:r>
              <a:rPr lang="pl-PL" b="1" cap="none" spc="0" dirty="0">
                <a:ln w="0"/>
                <a:solidFill>
                  <a:schemeClr val="tx1"/>
                </a:solidFill>
              </a:rPr>
              <a:t>Szacunkowy koszt (zł) </a:t>
            </a:r>
            <a:r>
              <a:rPr lang="pl-PL" b="0" cap="none" spc="0" dirty="0">
                <a:ln w="0"/>
                <a:solidFill>
                  <a:schemeClr val="tx1"/>
                </a:solidFill>
              </a:rPr>
              <a:t>– należy podać szacunkowy koszt wykonania zadania. Nie trzeba zbierać ofert czy wykonywać rozpoznania rynku. Tu podajemy rząd wielkości, który oczywiście musi być racjonalny i odpowiedni do rodzaju zadania. Oczywistym jest, że np. remont świetlicy wiejskiej nie będzie kosztował 3 tys. zł, ale znacznie więcej. Tu możemy również posiłkować się danymi np. ze strony Gminy, jeśli podobne zadania były realizowane i określona jest wartość inwestycji.</a:t>
            </a:r>
          </a:p>
          <a:p>
            <a:r>
              <a:rPr lang="pl-PL" b="1" dirty="0">
                <a:ln w="0"/>
              </a:rPr>
              <a:t>Źródło finansowania </a:t>
            </a:r>
            <a:r>
              <a:rPr lang="pl-PL" dirty="0">
                <a:ln w="0"/>
              </a:rPr>
              <a:t>– należy podać źródło finansowania projektu. Może być to jedno źródło lub więcej. Projekty mogą być realizowane etapami w związku z czym każdy etap może być finansowany z innego źródła. Źródłem finansowania mogą być: Gmina, Urząd Marszałkowski, Starostwo Powiatowe, różnego rodzaju fundacje jak fundacja BGK, Santander, Orlen, fundusz sołecki, organizacje pozarządowe, stowarzyszenia. Źródło finansowania nie jest wiążącą informacją. Jeśli po jakimś czasie okaże się, że na dany projekt pojawią się inne źródła finansowania lub pierwotnie źródło finansowania nie jest aktualne, to wówczas koncepcja ewoluuje.</a:t>
            </a:r>
          </a:p>
          <a:p>
            <a:endParaRPr lang="pl-PL" dirty="0">
              <a:ln w="0"/>
            </a:endParaRPr>
          </a:p>
          <a:p>
            <a:r>
              <a:rPr lang="pl-PL" b="1" cap="none" spc="0" dirty="0">
                <a:ln w="0"/>
                <a:solidFill>
                  <a:schemeClr val="tx1"/>
                </a:solidFill>
              </a:rPr>
              <a:t>Pamiętać należy</a:t>
            </a:r>
            <a:r>
              <a:rPr lang="pl-PL" b="0" cap="none" spc="0" dirty="0">
                <a:ln w="0"/>
                <a:solidFill>
                  <a:schemeClr val="tx1"/>
                </a:solidFill>
              </a:rPr>
              <a:t>, że projekty powinny zawierać elementy technologii cyfrowych i telekomunikacyjnych lub lepsze wykorzystanie wiedzy, korzyść dla lokalnej społeczności, m.in. w zakresie poprawy jakości życia, podniesienia jakości usług lokalnych lub bezpieczeństwa, poszanowania środowiska i klimatu, problemów dotyczących niedoinwestowania, starzejącego się społeczeństwa, wyludnienia, niewystarczającej ilości miejsc pracy, przepaści cyfrowej.</a:t>
            </a:r>
          </a:p>
        </p:txBody>
      </p:sp>
    </p:spTree>
    <p:extLst>
      <p:ext uri="{BB962C8B-B14F-4D97-AF65-F5344CB8AC3E}">
        <p14:creationId xmlns:p14="http://schemas.microsoft.com/office/powerpoint/2010/main" val="4127830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28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D0BF9B-DD26-47B9-89C7-ACC10D5E7A92}" type="slidenum">
              <a:rPr lang="pl-PL" smtClean="0"/>
              <a:t>7</a:t>
            </a:fld>
            <a:endParaRPr lang="pl-PL"/>
          </a:p>
        </p:txBody>
      </p:sp>
      <p:pic>
        <p:nvPicPr>
          <p:cNvPr id="3" name="Obraz 2"/>
          <p:cNvPicPr>
            <a:picLocks noChangeAspect="1"/>
          </p:cNvPicPr>
          <p:nvPr/>
        </p:nvPicPr>
        <p:blipFill>
          <a:blip r:embed="rId2"/>
          <a:stretch>
            <a:fillRect/>
          </a:stretch>
        </p:blipFill>
        <p:spPr>
          <a:xfrm>
            <a:off x="1529863" y="133792"/>
            <a:ext cx="853514" cy="573074"/>
          </a:xfrm>
          <a:prstGeom prst="rect">
            <a:avLst/>
          </a:prstGeom>
        </p:spPr>
      </p:pic>
      <p:pic>
        <p:nvPicPr>
          <p:cNvPr id="4" name="Obraz 3"/>
          <p:cNvPicPr>
            <a:picLocks noChangeAspect="1"/>
          </p:cNvPicPr>
          <p:nvPr/>
        </p:nvPicPr>
        <p:blipFill>
          <a:blip r:embed="rId3"/>
          <a:stretch>
            <a:fillRect/>
          </a:stretch>
        </p:blipFill>
        <p:spPr>
          <a:xfrm>
            <a:off x="4144075" y="133792"/>
            <a:ext cx="560881" cy="585267"/>
          </a:xfrm>
          <a:prstGeom prst="rect">
            <a:avLst/>
          </a:prstGeom>
        </p:spPr>
      </p:pic>
      <p:pic>
        <p:nvPicPr>
          <p:cNvPr id="5" name="Obraz 4"/>
          <p:cNvPicPr>
            <a:picLocks noChangeAspect="1"/>
          </p:cNvPicPr>
          <p:nvPr/>
        </p:nvPicPr>
        <p:blipFill>
          <a:blip r:embed="rId4"/>
          <a:stretch>
            <a:fillRect/>
          </a:stretch>
        </p:blipFill>
        <p:spPr>
          <a:xfrm>
            <a:off x="6281906" y="133792"/>
            <a:ext cx="1335140" cy="792549"/>
          </a:xfrm>
          <a:prstGeom prst="rect">
            <a:avLst/>
          </a:prstGeom>
        </p:spPr>
      </p:pic>
      <p:pic>
        <p:nvPicPr>
          <p:cNvPr id="6" name="Obraz 5"/>
          <p:cNvPicPr>
            <a:picLocks noChangeAspect="1"/>
          </p:cNvPicPr>
          <p:nvPr/>
        </p:nvPicPr>
        <p:blipFill>
          <a:blip r:embed="rId5"/>
          <a:stretch>
            <a:fillRect/>
          </a:stretch>
        </p:blipFill>
        <p:spPr>
          <a:xfrm>
            <a:off x="9193996" y="133792"/>
            <a:ext cx="1054699" cy="695004"/>
          </a:xfrm>
          <a:prstGeom prst="rect">
            <a:avLst/>
          </a:prstGeom>
        </p:spPr>
      </p:pic>
      <p:sp>
        <p:nvSpPr>
          <p:cNvPr id="7" name="Prostokąt 6"/>
          <p:cNvSpPr/>
          <p:nvPr/>
        </p:nvSpPr>
        <p:spPr>
          <a:xfrm>
            <a:off x="2703872" y="926341"/>
            <a:ext cx="7728154" cy="276999"/>
          </a:xfrm>
          <a:prstGeom prst="rect">
            <a:avLst/>
          </a:prstGeom>
        </p:spPr>
        <p:txBody>
          <a:bodyPr wrap="square">
            <a:spAutoFit/>
          </a:bodyPr>
          <a:lstStyle/>
          <a:p>
            <a:r>
              <a:rPr lang="pl-PL" sz="1200" dirty="0"/>
              <a:t>„Europejski Fundusz Rolny na rzecz Rozwoju Obszarów Wiejskich: Europa inwestująca w obszary wiejskie.”</a:t>
            </a:r>
          </a:p>
        </p:txBody>
      </p:sp>
      <p:sp>
        <p:nvSpPr>
          <p:cNvPr id="10" name="pole tekstowe 9">
            <a:extLst>
              <a:ext uri="{FF2B5EF4-FFF2-40B4-BE49-F238E27FC236}">
                <a16:creationId xmlns:a16="http://schemas.microsoft.com/office/drawing/2014/main" id="{DC539EF3-0600-AB69-19DF-C8B94239F295}"/>
              </a:ext>
            </a:extLst>
          </p:cNvPr>
          <p:cNvSpPr txBox="1"/>
          <p:nvPr/>
        </p:nvSpPr>
        <p:spPr>
          <a:xfrm>
            <a:off x="494872" y="1839459"/>
            <a:ext cx="10545354" cy="3970318"/>
          </a:xfrm>
          <a:prstGeom prst="rect">
            <a:avLst/>
          </a:prstGeom>
          <a:noFill/>
        </p:spPr>
        <p:txBody>
          <a:bodyPr wrap="square">
            <a:spAutoFit/>
          </a:bodyPr>
          <a:lstStyle/>
          <a:p>
            <a:pPr marL="285750" indent="-285750">
              <a:buFont typeface="Arial" panose="020B0604020202020204" pitchFamily="34" charset="0"/>
              <a:buChar char="•"/>
            </a:pPr>
            <a:r>
              <a:rPr lang="pl-PL" dirty="0">
                <a:ln w="0"/>
              </a:rPr>
              <a:t>Wykorzystanie zasobów: ludzkich (rola partnerów) i lokalnych – </a:t>
            </a:r>
            <a:r>
              <a:rPr lang="pl-PL" b="1" dirty="0">
                <a:ln w="0"/>
              </a:rPr>
              <a:t>jeden rozdział możemy poświęcić na opisanie zasobów miejscowości. Mogą to być zasoby przyrodnicze (np. stawy, rzeki, góry, parki krajobrazowe), infrastrukturalne (np. świetlica, boisko, skwerek, plac zabaw, siłownia zewnętrzna), ludzkie (sołtys, rada sołecka, KGW, stowarzyszenie, sektor gospodarczy, producenci </a:t>
            </a:r>
            <a:r>
              <a:rPr lang="pl-PL" b="1">
                <a:ln w="0"/>
              </a:rPr>
              <a:t>produktu lokalnego, partnerzy </a:t>
            </a:r>
            <a:r>
              <a:rPr lang="pl-PL" b="1" dirty="0">
                <a:ln w="0"/>
              </a:rPr>
              <a:t>w tworzeniu koncepcji).</a:t>
            </a:r>
          </a:p>
          <a:p>
            <a:pPr marL="285750" indent="-285750">
              <a:buFont typeface="Arial" panose="020B0604020202020204" pitchFamily="34" charset="0"/>
              <a:buChar char="•"/>
            </a:pPr>
            <a:r>
              <a:rPr lang="pl-PL" dirty="0">
                <a:ln w="0"/>
              </a:rPr>
              <a:t>Wizję zrównoważonego rozwoju obszaru, który będzie objęty koncepcją. Koncepcja powinna prowadzić do zapewnienia trwałości projektów nią objętych (poprzez rozwój, skalę działania, skalę oddziaływania czy odporność na zmieniające się warunki - kompleksowość wizji zrównoważonego rozwoju) – </a:t>
            </a:r>
            <a:r>
              <a:rPr lang="pl-PL" b="1" dirty="0">
                <a:ln w="0"/>
              </a:rPr>
              <a:t>należy przedstawić swoją wizję miejscowości, jak naszym zdaniem realizacja planowanych projektów wpłynie na życie mieszkańców w bliższej i dalszej perspektywie czasowej.</a:t>
            </a:r>
          </a:p>
          <a:p>
            <a:pPr marL="285750" indent="-285750">
              <a:buFont typeface="Arial" panose="020B0604020202020204" pitchFamily="34" charset="0"/>
              <a:buChar char="•"/>
            </a:pPr>
            <a:r>
              <a:rPr lang="pl-PL" dirty="0">
                <a:ln w="0"/>
              </a:rPr>
              <a:t>Przedstawienie kompleksowości projektów i efektu skali projektowej (powiązania i relacje pomiędzy poszczególnymi projektami) – </a:t>
            </a:r>
            <a:r>
              <a:rPr lang="pl-PL" b="1" dirty="0">
                <a:ln w="0"/>
              </a:rPr>
              <a:t>należy opisać jak realizacja jednego projektu może oddziaływać pozytywnie na rozwój innych realizowanych projektów i stworzyć szansę na realizację kolejnych projektów lub etapów w projektach już realizowanych.</a:t>
            </a:r>
          </a:p>
        </p:txBody>
      </p:sp>
    </p:spTree>
    <p:extLst>
      <p:ext uri="{BB962C8B-B14F-4D97-AF65-F5344CB8AC3E}">
        <p14:creationId xmlns:p14="http://schemas.microsoft.com/office/powerpoint/2010/main" val="3366486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28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62D0BF9B-DD26-47B9-89C7-ACC10D5E7A92}" type="slidenum">
              <a:rPr lang="pl-PL" smtClean="0"/>
              <a:t>8</a:t>
            </a:fld>
            <a:endParaRPr lang="pl-PL"/>
          </a:p>
        </p:txBody>
      </p:sp>
      <p:pic>
        <p:nvPicPr>
          <p:cNvPr id="3" name="Obraz 2"/>
          <p:cNvPicPr>
            <a:picLocks noChangeAspect="1"/>
          </p:cNvPicPr>
          <p:nvPr/>
        </p:nvPicPr>
        <p:blipFill>
          <a:blip r:embed="rId2"/>
          <a:stretch>
            <a:fillRect/>
          </a:stretch>
        </p:blipFill>
        <p:spPr>
          <a:xfrm>
            <a:off x="1598689" y="192786"/>
            <a:ext cx="853514" cy="573074"/>
          </a:xfrm>
          <a:prstGeom prst="rect">
            <a:avLst/>
          </a:prstGeom>
        </p:spPr>
      </p:pic>
      <p:pic>
        <p:nvPicPr>
          <p:cNvPr id="4" name="Obraz 3"/>
          <p:cNvPicPr>
            <a:picLocks noChangeAspect="1"/>
          </p:cNvPicPr>
          <p:nvPr/>
        </p:nvPicPr>
        <p:blipFill>
          <a:blip r:embed="rId3"/>
          <a:stretch>
            <a:fillRect/>
          </a:stretch>
        </p:blipFill>
        <p:spPr>
          <a:xfrm>
            <a:off x="4183404" y="180593"/>
            <a:ext cx="560881" cy="585267"/>
          </a:xfrm>
          <a:prstGeom prst="rect">
            <a:avLst/>
          </a:prstGeom>
        </p:spPr>
      </p:pic>
      <p:pic>
        <p:nvPicPr>
          <p:cNvPr id="5" name="Obraz 4"/>
          <p:cNvPicPr>
            <a:picLocks noChangeAspect="1"/>
          </p:cNvPicPr>
          <p:nvPr/>
        </p:nvPicPr>
        <p:blipFill>
          <a:blip r:embed="rId4"/>
          <a:stretch>
            <a:fillRect/>
          </a:stretch>
        </p:blipFill>
        <p:spPr>
          <a:xfrm>
            <a:off x="6251292" y="127002"/>
            <a:ext cx="1341236" cy="792549"/>
          </a:xfrm>
          <a:prstGeom prst="rect">
            <a:avLst/>
          </a:prstGeom>
        </p:spPr>
      </p:pic>
      <p:pic>
        <p:nvPicPr>
          <p:cNvPr id="6" name="Obraz 5"/>
          <p:cNvPicPr>
            <a:picLocks noChangeAspect="1"/>
          </p:cNvPicPr>
          <p:nvPr/>
        </p:nvPicPr>
        <p:blipFill>
          <a:blip r:embed="rId5"/>
          <a:stretch>
            <a:fillRect/>
          </a:stretch>
        </p:blipFill>
        <p:spPr>
          <a:xfrm>
            <a:off x="9099535" y="125724"/>
            <a:ext cx="1054699" cy="695004"/>
          </a:xfrm>
          <a:prstGeom prst="rect">
            <a:avLst/>
          </a:prstGeom>
        </p:spPr>
      </p:pic>
      <p:sp>
        <p:nvSpPr>
          <p:cNvPr id="7" name="Prostokąt 6"/>
          <p:cNvSpPr/>
          <p:nvPr/>
        </p:nvSpPr>
        <p:spPr>
          <a:xfrm>
            <a:off x="2424534" y="919551"/>
            <a:ext cx="7177548" cy="276999"/>
          </a:xfrm>
          <a:prstGeom prst="rect">
            <a:avLst/>
          </a:prstGeom>
        </p:spPr>
        <p:txBody>
          <a:bodyPr wrap="square">
            <a:spAutoFit/>
          </a:bodyPr>
          <a:lstStyle/>
          <a:p>
            <a:r>
              <a:rPr lang="pl-PL" sz="1200" dirty="0"/>
              <a:t>„Europejski Fundusz Rolny na rzecz Rozwoju Obszarów Wiejskich: Europa inwestująca w obszary wiejskie.”</a:t>
            </a:r>
          </a:p>
        </p:txBody>
      </p:sp>
      <p:sp>
        <p:nvSpPr>
          <p:cNvPr id="8" name="Prostokąt 7"/>
          <p:cNvSpPr/>
          <p:nvPr/>
        </p:nvSpPr>
        <p:spPr>
          <a:xfrm>
            <a:off x="669520" y="1058050"/>
            <a:ext cx="10687575" cy="8279190"/>
          </a:xfrm>
          <a:prstGeom prst="rect">
            <a:avLst/>
          </a:prstGeom>
          <a:noFill/>
        </p:spPr>
        <p:txBody>
          <a:bodyPr wrap="square" lIns="91440" tIns="45720" rIns="91440" bIns="45720">
            <a:spAutoFit/>
          </a:bodyPr>
          <a:lstStyle/>
          <a:p>
            <a:pPr marL="342900" indent="-342900">
              <a:buFont typeface="Wingdings" panose="05000000000000000000" pitchFamily="2" charset="2"/>
              <a:buChar char="§"/>
            </a:pPr>
            <a:endParaRPr lang="pl-PL" sz="2400" dirty="0">
              <a:ln w="0"/>
            </a:endParaRPr>
          </a:p>
          <a:p>
            <a:endParaRPr lang="pl-PL" sz="2400" dirty="0">
              <a:ln w="0"/>
            </a:endParaRPr>
          </a:p>
          <a:p>
            <a:pPr algn="ctr"/>
            <a:endParaRPr lang="pl-PL" sz="2400" b="0" cap="none" spc="0" dirty="0">
              <a:ln w="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000" b="0" i="0" u="none" strike="noStrike" kern="1200" cap="none" spc="0" normalizeH="0" baseline="0" noProof="0" dirty="0">
                <a:ln w="0"/>
                <a:solidFill>
                  <a:prstClr val="black"/>
                </a:solidFill>
                <a:effectLst/>
                <a:uLnTx/>
                <a:uFillTx/>
                <a:latin typeface="Calibri" panose="020F0502020204030204"/>
                <a:ea typeface="+mn-ea"/>
                <a:cs typeface="+mn-cs"/>
              </a:rPr>
              <a:t>Przedstawienie w jaki sposób projekty będą zapewniać rozwój miejscowości/obszaru – </a:t>
            </a:r>
            <a:r>
              <a:rPr kumimoji="0" lang="pl-PL" sz="2000" b="1" i="0" u="none" strike="noStrike" kern="1200" cap="none" spc="0" normalizeH="0" baseline="0" noProof="0" dirty="0">
                <a:ln w="0"/>
                <a:solidFill>
                  <a:prstClr val="black"/>
                </a:solidFill>
                <a:effectLst/>
                <a:uLnTx/>
                <a:uFillTx/>
                <a:latin typeface="Calibri" panose="020F0502020204030204"/>
                <a:ea typeface="+mn-ea"/>
                <a:cs typeface="+mn-cs"/>
              </a:rPr>
              <a:t>te kwestie przedstawiamy w formie opisowej.</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000" b="0" i="0" u="none" strike="noStrike" kern="1200" cap="none" spc="0" normalizeH="0" baseline="0" noProof="0" dirty="0">
                <a:ln w="0"/>
                <a:solidFill>
                  <a:prstClr val="black"/>
                </a:solidFill>
                <a:effectLst/>
                <a:uLnTx/>
                <a:uFillTx/>
                <a:latin typeface="Calibri" panose="020F0502020204030204"/>
                <a:ea typeface="+mn-ea"/>
                <a:cs typeface="+mn-cs"/>
              </a:rPr>
              <a:t>Przedstawienie projektów już zrealizowanych, które wpisują się w koncepcję SV, a są ważnymi elementami składającymi się na wizję zrównoważonego rozwoju obszaru- </a:t>
            </a:r>
            <a:r>
              <a:rPr kumimoji="0" lang="pl-PL" sz="2000" b="1" i="0" u="none" strike="noStrike" kern="1200" cap="none" spc="0" normalizeH="0" baseline="0" noProof="0" dirty="0">
                <a:ln w="0"/>
                <a:solidFill>
                  <a:prstClr val="black"/>
                </a:solidFill>
                <a:effectLst/>
                <a:uLnTx/>
                <a:uFillTx/>
                <a:latin typeface="Calibri" panose="020F0502020204030204"/>
                <a:ea typeface="+mn-ea"/>
                <a:cs typeface="+mn-cs"/>
              </a:rPr>
              <a:t>te</a:t>
            </a:r>
            <a:r>
              <a:rPr kumimoji="0" lang="pl-PL" sz="2000" b="0" i="0" u="none" strike="noStrike" kern="1200" cap="none" spc="0" normalizeH="0" baseline="0" noProof="0" dirty="0">
                <a:ln w="0"/>
                <a:solidFill>
                  <a:prstClr val="black"/>
                </a:solidFill>
                <a:effectLst/>
                <a:uLnTx/>
                <a:uFillTx/>
                <a:latin typeface="Calibri" panose="020F0502020204030204"/>
                <a:ea typeface="+mn-ea"/>
                <a:cs typeface="+mn-cs"/>
              </a:rPr>
              <a:t> </a:t>
            </a:r>
            <a:r>
              <a:rPr kumimoji="0" lang="pl-PL" sz="2000" b="1" i="0" u="none" strike="noStrike" kern="1200" cap="none" spc="0" normalizeH="0" baseline="0" noProof="0" dirty="0">
                <a:ln w="0"/>
                <a:solidFill>
                  <a:prstClr val="black"/>
                </a:solidFill>
                <a:effectLst/>
                <a:uLnTx/>
                <a:uFillTx/>
                <a:latin typeface="Calibri" panose="020F0502020204030204"/>
                <a:ea typeface="+mn-ea"/>
                <a:cs typeface="+mn-cs"/>
              </a:rPr>
              <a:t>kwestie również przedstawiamy w formie opisowej. Należałoby opisać kilka projektów, takich najważniejszych, które były realizowane na terenie sołectwa i mogą stanowić podstawę do ich kontynuowania czy też kontynuowania kierunku rozwoju sołectwa. Np. jeśli zrealizowaliśmy budowę placu zabaw to można w koncepcji wpisać doposażenie, ogrodzenie, oświetlenie. Jeśli organizujemy coroczne dożynki to w ramach rozpowszechniania miejscowej kultury możemy je kontynuować. </a:t>
            </a:r>
            <a:r>
              <a:rPr lang="pl-PL" sz="2000" b="1" dirty="0">
                <a:ln w="0"/>
                <a:solidFill>
                  <a:prstClr val="black"/>
                </a:solidFill>
                <a:latin typeface="Calibri" panose="020F0502020204030204"/>
              </a:rPr>
              <a:t>J</a:t>
            </a:r>
            <a:r>
              <a:rPr kumimoji="0" lang="pl-PL" sz="2000" b="1" i="0" u="none" strike="noStrike" kern="1200" cap="none" spc="0" normalizeH="0" baseline="0" noProof="0" dirty="0" err="1">
                <a:ln w="0"/>
                <a:solidFill>
                  <a:prstClr val="black"/>
                </a:solidFill>
                <a:effectLst/>
                <a:uLnTx/>
                <a:uFillTx/>
                <a:latin typeface="Calibri" panose="020F0502020204030204"/>
                <a:ea typeface="+mn-ea"/>
                <a:cs typeface="+mn-cs"/>
              </a:rPr>
              <a:t>eśli</a:t>
            </a:r>
            <a:r>
              <a:rPr kumimoji="0" lang="pl-PL" sz="2000" b="1" i="0" u="none" strike="noStrike" kern="1200" cap="none" spc="0" normalizeH="0" baseline="0" noProof="0" dirty="0">
                <a:ln w="0"/>
                <a:solidFill>
                  <a:prstClr val="black"/>
                </a:solidFill>
                <a:effectLst/>
                <a:uLnTx/>
                <a:uFillTx/>
                <a:latin typeface="Calibri" panose="020F0502020204030204"/>
                <a:ea typeface="+mn-ea"/>
                <a:cs typeface="+mn-cs"/>
              </a:rPr>
              <a:t> rozpoczęliśmy jakieś działania ekologiczne to można w koncepcji ująć kolejne projekty związane z tą tematyką, itd.</a:t>
            </a:r>
            <a:endParaRPr lang="pl-PL" sz="2000" dirty="0">
              <a:ln w="0"/>
            </a:endParaRPr>
          </a:p>
          <a:p>
            <a:pPr algn="ctr"/>
            <a:endParaRPr lang="pl-PL" sz="2000" b="0" cap="none" spc="0" dirty="0">
              <a:ln w="0"/>
              <a:solidFill>
                <a:schemeClr val="tx1"/>
              </a:solidFill>
            </a:endParaRPr>
          </a:p>
          <a:p>
            <a:pPr algn="ctr"/>
            <a:endParaRPr lang="pl-PL" sz="2000" dirty="0">
              <a:ln w="0"/>
            </a:endParaRPr>
          </a:p>
          <a:p>
            <a:pPr algn="ctr"/>
            <a:endParaRPr lang="pl-PL" sz="2000" b="0" cap="none" spc="0" dirty="0">
              <a:ln w="0"/>
              <a:solidFill>
                <a:schemeClr val="tx1"/>
              </a:solidFill>
            </a:endParaRPr>
          </a:p>
          <a:p>
            <a:pPr algn="ctr"/>
            <a:endParaRPr lang="pl-PL" sz="2000" dirty="0">
              <a:ln w="0"/>
            </a:endParaRPr>
          </a:p>
          <a:p>
            <a:pPr algn="ctr"/>
            <a:endParaRPr lang="pl-PL" sz="2000" b="0" cap="none" spc="0" dirty="0">
              <a:ln w="0"/>
              <a:solidFill>
                <a:schemeClr val="tx1"/>
              </a:solidFill>
            </a:endParaRPr>
          </a:p>
          <a:p>
            <a:pPr algn="ctr"/>
            <a:endParaRPr lang="pl-PL" sz="2000" dirty="0">
              <a:ln w="0"/>
            </a:endParaRPr>
          </a:p>
          <a:p>
            <a:pPr algn="ctr"/>
            <a:endParaRPr lang="pl-PL" sz="2000" b="0" cap="none" spc="0" dirty="0">
              <a:ln w="0"/>
              <a:solidFill>
                <a:schemeClr val="tx1"/>
              </a:solidFill>
            </a:endParaRPr>
          </a:p>
          <a:p>
            <a:pPr algn="ctr"/>
            <a:endParaRPr lang="pl-PL" sz="2000" dirty="0">
              <a:ln w="0"/>
            </a:endParaRPr>
          </a:p>
          <a:p>
            <a:pPr algn="ctr"/>
            <a:endParaRPr lang="pl-PL" sz="2000" b="0" cap="none" spc="0" dirty="0">
              <a:ln w="0"/>
              <a:solidFill>
                <a:schemeClr val="tx1"/>
              </a:solidFill>
            </a:endParaRPr>
          </a:p>
          <a:p>
            <a:pPr algn="ctr"/>
            <a:endParaRPr lang="pl-PL" sz="2000" dirty="0">
              <a:ln w="0"/>
            </a:endParaRPr>
          </a:p>
          <a:p>
            <a:pPr algn="ctr"/>
            <a:endParaRPr lang="pl-PL" sz="2000" b="0" cap="none" spc="0" dirty="0">
              <a:ln w="0"/>
              <a:solidFill>
                <a:schemeClr val="tx1"/>
              </a:solidFill>
            </a:endParaRPr>
          </a:p>
          <a:p>
            <a:pPr algn="ctr"/>
            <a:endParaRPr lang="pl-PL" sz="2000" b="0" cap="none" spc="0" dirty="0">
              <a:ln w="0"/>
              <a:solidFill>
                <a:schemeClr val="tx1"/>
              </a:solidFill>
            </a:endParaRPr>
          </a:p>
        </p:txBody>
      </p:sp>
    </p:spTree>
    <p:extLst>
      <p:ext uri="{BB962C8B-B14F-4D97-AF65-F5344CB8AC3E}">
        <p14:creationId xmlns:p14="http://schemas.microsoft.com/office/powerpoint/2010/main" val="3755708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28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D0BF9B-DD26-47B9-89C7-ACC10D5E7A92}"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pl-P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3" name="Obraz 2"/>
          <p:cNvPicPr>
            <a:picLocks noChangeAspect="1"/>
          </p:cNvPicPr>
          <p:nvPr/>
        </p:nvPicPr>
        <p:blipFill>
          <a:blip r:embed="rId2"/>
          <a:stretch>
            <a:fillRect/>
          </a:stretch>
        </p:blipFill>
        <p:spPr>
          <a:xfrm>
            <a:off x="1598689" y="192786"/>
            <a:ext cx="853514" cy="573074"/>
          </a:xfrm>
          <a:prstGeom prst="rect">
            <a:avLst/>
          </a:prstGeom>
        </p:spPr>
      </p:pic>
      <p:pic>
        <p:nvPicPr>
          <p:cNvPr id="4" name="Obraz 3"/>
          <p:cNvPicPr>
            <a:picLocks noChangeAspect="1"/>
          </p:cNvPicPr>
          <p:nvPr/>
        </p:nvPicPr>
        <p:blipFill>
          <a:blip r:embed="rId3"/>
          <a:stretch>
            <a:fillRect/>
          </a:stretch>
        </p:blipFill>
        <p:spPr>
          <a:xfrm>
            <a:off x="4183404" y="180593"/>
            <a:ext cx="560881" cy="585267"/>
          </a:xfrm>
          <a:prstGeom prst="rect">
            <a:avLst/>
          </a:prstGeom>
        </p:spPr>
      </p:pic>
      <p:pic>
        <p:nvPicPr>
          <p:cNvPr id="5" name="Obraz 4"/>
          <p:cNvPicPr>
            <a:picLocks noChangeAspect="1"/>
          </p:cNvPicPr>
          <p:nvPr/>
        </p:nvPicPr>
        <p:blipFill>
          <a:blip r:embed="rId4"/>
          <a:stretch>
            <a:fillRect/>
          </a:stretch>
        </p:blipFill>
        <p:spPr>
          <a:xfrm>
            <a:off x="6251292" y="127002"/>
            <a:ext cx="1341236" cy="792549"/>
          </a:xfrm>
          <a:prstGeom prst="rect">
            <a:avLst/>
          </a:prstGeom>
        </p:spPr>
      </p:pic>
      <p:pic>
        <p:nvPicPr>
          <p:cNvPr id="6" name="Obraz 5"/>
          <p:cNvPicPr>
            <a:picLocks noChangeAspect="1"/>
          </p:cNvPicPr>
          <p:nvPr/>
        </p:nvPicPr>
        <p:blipFill>
          <a:blip r:embed="rId5"/>
          <a:stretch>
            <a:fillRect/>
          </a:stretch>
        </p:blipFill>
        <p:spPr>
          <a:xfrm>
            <a:off x="9099535" y="125724"/>
            <a:ext cx="1054699" cy="695004"/>
          </a:xfrm>
          <a:prstGeom prst="rect">
            <a:avLst/>
          </a:prstGeom>
        </p:spPr>
      </p:pic>
      <p:sp>
        <p:nvSpPr>
          <p:cNvPr id="7" name="Prostokąt 6"/>
          <p:cNvSpPr/>
          <p:nvPr/>
        </p:nvSpPr>
        <p:spPr>
          <a:xfrm>
            <a:off x="2424534" y="919551"/>
            <a:ext cx="7177548"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rPr>
              <a:t>„Europejski Fundusz Rolny na rzecz Rozwoju Obszarów Wiejskich: Europa inwestująca w obszary wiejskie.”</a:t>
            </a:r>
          </a:p>
        </p:txBody>
      </p:sp>
      <p:sp>
        <p:nvSpPr>
          <p:cNvPr id="8" name="Prostokąt 7"/>
          <p:cNvSpPr/>
          <p:nvPr/>
        </p:nvSpPr>
        <p:spPr>
          <a:xfrm>
            <a:off x="669520" y="1058050"/>
            <a:ext cx="10687575" cy="7663636"/>
          </a:xfrm>
          <a:prstGeom prst="rect">
            <a:avLst/>
          </a:prstGeom>
          <a:noFill/>
        </p:spPr>
        <p:txBody>
          <a:bodyPr wrap="square" lIns="91440" tIns="45720" rIns="91440" bIns="4572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pl-PL" sz="2400" b="0" i="0" u="none" strike="noStrike" kern="1200" cap="none" spc="0" normalizeH="0" baseline="0" noProof="0" dirty="0">
              <a:ln w="0"/>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3600" b="0" i="0" u="none" strike="noStrike" kern="1200" cap="none" spc="0" normalizeH="0" baseline="0" noProof="0" dirty="0">
                <a:ln w="0"/>
                <a:solidFill>
                  <a:prstClr val="black"/>
                </a:solidFill>
                <a:effectLst/>
                <a:uLnTx/>
                <a:uFillTx/>
                <a:latin typeface="Calibri" panose="020F0502020204030204"/>
                <a:ea typeface="+mn-ea"/>
                <a:cs typeface="+mn-cs"/>
              </a:rPr>
              <a:t>Nasze sugestie: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pl-PL" sz="3600" dirty="0">
              <a:ln w="0"/>
              <a:solidFill>
                <a:prstClr val="black"/>
              </a:solidFill>
              <a:latin typeface="Calibri" panose="020F0502020204030204"/>
            </a:endParaRPr>
          </a:p>
          <a:p>
            <a:pPr marL="342900" marR="0" lvl="0" indent="-3429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2000" dirty="0">
                <a:ln w="0"/>
                <a:solidFill>
                  <a:prstClr val="black"/>
                </a:solidFill>
                <a:latin typeface="Calibri" panose="020F0502020204030204"/>
              </a:rPr>
              <a:t>Dokument najlepiej podzielić na rozdziały.</a:t>
            </a:r>
            <a:endParaRPr kumimoji="0" lang="pl-PL" sz="2000" b="0" i="0" u="none" strike="noStrike" kern="1200" cap="none" spc="0" normalizeH="0" baseline="0" noProof="0" dirty="0">
              <a:ln w="0"/>
              <a:solidFill>
                <a:prstClr val="black"/>
              </a:solidFill>
              <a:effectLst/>
              <a:uLnTx/>
              <a:uFillTx/>
              <a:latin typeface="Calibri" panose="020F0502020204030204"/>
              <a:ea typeface="+mn-ea"/>
              <a:cs typeface="+mn-cs"/>
            </a:endParaRPr>
          </a:p>
          <a:p>
            <a:pPr marL="342900" marR="0" lvl="0" indent="-3429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000" b="0" i="0" u="none" strike="noStrike" kern="1200" cap="none" spc="0" normalizeH="0" baseline="0" noProof="0" dirty="0">
                <a:ln w="0"/>
                <a:solidFill>
                  <a:prstClr val="black"/>
                </a:solidFill>
                <a:effectLst/>
                <a:uLnTx/>
                <a:uFillTx/>
                <a:latin typeface="Calibri" panose="020F0502020204030204"/>
                <a:ea typeface="+mn-ea"/>
                <a:cs typeface="+mn-cs"/>
              </a:rPr>
              <a:t>Należałoby przeprowadzić analizę danych demograficznych, przedstawić ilość mieszkańców, strukturę wieku, podział na kobiety i mężczyzn – to stanowić będzie podstawę do potwierdzenia zasadności planowanych projektów.</a:t>
            </a:r>
          </a:p>
          <a:p>
            <a:pPr marL="342900" marR="0" lvl="0" indent="-3429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2000" dirty="0">
                <a:ln w="0"/>
                <a:solidFill>
                  <a:prstClr val="black"/>
                </a:solidFill>
                <a:latin typeface="Calibri" panose="020F0502020204030204"/>
              </a:rPr>
              <a:t>Można wstawić dokumentację zdjęciową zasobów lub realizowanych projektów.</a:t>
            </a:r>
            <a:endParaRPr kumimoji="0" lang="pl-PL" sz="2000" b="0" i="0" u="none" strike="noStrike" kern="1200" cap="none" spc="0" normalizeH="0" baseline="0" noProof="0" dirty="0">
              <a:ln w="0"/>
              <a:solidFill>
                <a:prstClr val="black"/>
              </a:solidFill>
              <a:effectLst/>
              <a:uLnTx/>
              <a:uFillTx/>
              <a:latin typeface="Calibri" panose="020F0502020204030204"/>
              <a:ea typeface="+mn-ea"/>
              <a:cs typeface="+mn-cs"/>
            </a:endParaRPr>
          </a:p>
          <a:p>
            <a:pPr marL="342900" marR="0" lvl="0" indent="-3429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pl-PL" sz="2000" b="0" i="0" u="none" strike="noStrike" kern="1200" cap="none" spc="0" normalizeH="0" baseline="0" noProof="0" dirty="0">
              <a:ln w="0"/>
              <a:solidFill>
                <a:prstClr val="black"/>
              </a:solidFill>
              <a:effectLst/>
              <a:uLnTx/>
              <a:uFillTx/>
              <a:latin typeface="Calibri" panose="020F0502020204030204"/>
              <a:ea typeface="+mn-ea"/>
              <a:cs typeface="+mn-cs"/>
            </a:endParaRPr>
          </a:p>
          <a:p>
            <a:pPr marL="342900" marR="0" lvl="0" indent="-3429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pl-PL" sz="2000" b="0" i="0" u="none" strike="noStrike" kern="1200" cap="none" spc="0" normalizeH="0" baseline="0" noProof="0" dirty="0">
              <a:ln w="0"/>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3600" b="0" i="0" u="none" strike="noStrike" kern="1200" cap="none" spc="0" normalizeH="0" baseline="0" noProof="0" dirty="0">
              <a:ln w="0"/>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a:ln w="0"/>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a:ln w="0"/>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a:ln w="0"/>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a:ln w="0"/>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a:ln w="0"/>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a:ln w="0"/>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a:ln w="0"/>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a:ln w="0"/>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a:ln w="0"/>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a:ln w="0"/>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a:ln w="0"/>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719746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2724</TotalTime>
  <Words>2261</Words>
  <Application>Microsoft Office PowerPoint</Application>
  <PresentationFormat>Panoramiczny</PresentationFormat>
  <Paragraphs>235</Paragraphs>
  <Slides>16</Slides>
  <Notes>1</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16</vt:i4>
      </vt:variant>
    </vt:vector>
  </HeadingPairs>
  <TitlesOfParts>
    <vt:vector size="21" baseType="lpstr">
      <vt:lpstr>Arial</vt:lpstr>
      <vt:lpstr>Calibri</vt:lpstr>
      <vt:lpstr>Calibri Light</vt:lpstr>
      <vt:lpstr>Wingdings</vt:lpstr>
      <vt:lpstr>Motyw pakietu Office</vt:lpstr>
      <vt:lpstr>JAK PRZYGOTOWAĆ I ROZLICZYĆ  SMART VILLAGES</vt:lpstr>
      <vt:lpstr>Prezentacja programu PowerPoint</vt:lpstr>
      <vt:lpstr> Aby mieć ogląd jaką formę może przyjąć sam dokument Państwa koncepcji, można zapoznać się z dowolną Sołecką Strategią Rozwoju Wsi czy Planem Odnowy Miejscowości.  Dokumenty te wskazują nam na takie elementy jak strona tytułowa, spis treści, podział na działy, część opisową czy dokumentację zdjęciową, która również może być umieszczona w koncepcji Smart Villages. Każdy z nich jest trochę inny, dzięki czemu możecie Państwo podpatrzeć różne formy dokumentu i wykorzystać te elementy, które najbardziej odpowiadają wizji tworzonego przez Państwa dokumentu.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VILLAGE</dc:title>
  <dc:creator>jczaplinska</dc:creator>
  <cp:lastModifiedBy>admin</cp:lastModifiedBy>
  <cp:revision>70</cp:revision>
  <dcterms:created xsi:type="dcterms:W3CDTF">2023-04-17T08:48:04Z</dcterms:created>
  <dcterms:modified xsi:type="dcterms:W3CDTF">2024-03-07T13:05:19Z</dcterms:modified>
</cp:coreProperties>
</file>