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20"/>
  </p:notesMasterIdLst>
  <p:sldIdLst>
    <p:sldId id="256" r:id="rId2"/>
    <p:sldId id="272" r:id="rId3"/>
    <p:sldId id="267" r:id="rId4"/>
    <p:sldId id="274" r:id="rId5"/>
    <p:sldId id="258" r:id="rId6"/>
    <p:sldId id="269" r:id="rId7"/>
    <p:sldId id="260" r:id="rId8"/>
    <p:sldId id="261" r:id="rId9"/>
    <p:sldId id="262" r:id="rId10"/>
    <p:sldId id="263" r:id="rId11"/>
    <p:sldId id="264" r:id="rId12"/>
    <p:sldId id="257" r:id="rId13"/>
    <p:sldId id="259" r:id="rId14"/>
    <p:sldId id="268" r:id="rId15"/>
    <p:sldId id="265" r:id="rId16"/>
    <p:sldId id="266" r:id="rId17"/>
    <p:sldId id="270" r:id="rId18"/>
    <p:sldId id="282"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62305-E5CA-4C92-AEA3-3575B3140FBE}" type="datetimeFigureOut">
              <a:rPr lang="pl-PL" smtClean="0"/>
              <a:t>14.11.2023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48870C-A5D0-4079-B377-2B3E65FEA024}" type="slidenum">
              <a:rPr lang="pl-PL" smtClean="0"/>
              <a:t>‹#›</a:t>
            </a:fld>
            <a:endParaRPr lang="pl-PL"/>
          </a:p>
        </p:txBody>
      </p:sp>
    </p:spTree>
    <p:extLst>
      <p:ext uri="{BB962C8B-B14F-4D97-AF65-F5344CB8AC3E}">
        <p14:creationId xmlns:p14="http://schemas.microsoft.com/office/powerpoint/2010/main" val="1441130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D048870C-A5D0-4079-B377-2B3E65FEA024}" type="slidenum">
              <a:rPr lang="pl-PL" smtClean="0"/>
              <a:t>12</a:t>
            </a:fld>
            <a:endParaRPr lang="pl-PL"/>
          </a:p>
        </p:txBody>
      </p:sp>
    </p:spTree>
    <p:extLst>
      <p:ext uri="{BB962C8B-B14F-4D97-AF65-F5344CB8AC3E}">
        <p14:creationId xmlns:p14="http://schemas.microsoft.com/office/powerpoint/2010/main" val="3109810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512CC40C-A5B0-49EA-9BD7-059964DEDCCD}" type="datetime1">
              <a:rPr lang="pl-PL" smtClean="0"/>
              <a:t>14.11.2023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1634580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EA07415-FC0F-45AB-A362-745378DD6172}" type="datetime1">
              <a:rPr lang="pl-PL" smtClean="0"/>
              <a:t>14.11.2023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125168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6E8F557-144B-4638-9F7B-976436992B85}" type="datetime1">
              <a:rPr lang="pl-PL" smtClean="0"/>
              <a:t>14.11.2023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71466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3240FB0-19FF-4615-A3D9-CE1FB6B8CB0B}" type="datetime1">
              <a:rPr lang="pl-PL" smtClean="0"/>
              <a:t>14.11.2023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294932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30F7AB76-8829-4579-B4F7-3055C5F36D04}" type="datetime1">
              <a:rPr lang="pl-PL" smtClean="0"/>
              <a:t>14.11.2023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238720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A4A1761-3D6A-4ADB-BC92-02DEE573371A}" type="datetime1">
              <a:rPr lang="pl-PL" smtClean="0"/>
              <a:t>14.11.2023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3650571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ABC027E-BEE6-4E41-AF63-E6BEAAB8A7D5}" type="datetime1">
              <a:rPr lang="pl-PL" smtClean="0"/>
              <a:t>14.11.2023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79285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FB0B4BA-BAB8-480F-94F9-BAC240E748EC}" type="datetime1">
              <a:rPr lang="pl-PL" smtClean="0"/>
              <a:t>14.11.2023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42252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98CDE07-675E-4653-B122-5979CA6F1598}" type="datetime1">
              <a:rPr lang="pl-PL" smtClean="0"/>
              <a:t>14.11.2023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203444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73695E4-0BBD-439A-B1E8-30E5398CD770}" type="datetime1">
              <a:rPr lang="pl-PL" smtClean="0"/>
              <a:t>14.11.2023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34188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53AB36A-AEE1-4109-B78F-70FF9B8B5724}" type="datetime1">
              <a:rPr lang="pl-PL" smtClean="0"/>
              <a:t>14.11.2023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318442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0D6B1-4868-4914-8F32-54C3E235A080}" type="datetime1">
              <a:rPr lang="pl-PL" smtClean="0"/>
              <a:t>14.11.2023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0BF9B-DD26-47B9-89C7-ACC10D5E7A92}" type="slidenum">
              <a:rPr lang="pl-PL" smtClean="0"/>
              <a:t>‹#›</a:t>
            </a:fld>
            <a:endParaRPr lang="pl-PL"/>
          </a:p>
        </p:txBody>
      </p:sp>
    </p:spTree>
    <p:extLst>
      <p:ext uri="{BB962C8B-B14F-4D97-AF65-F5344CB8AC3E}">
        <p14:creationId xmlns:p14="http://schemas.microsoft.com/office/powerpoint/2010/main" val="344413463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4.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4.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154955" y="1535905"/>
            <a:ext cx="8825658" cy="2563142"/>
          </a:xfrm>
        </p:spPr>
        <p:txBody>
          <a:bodyPr>
            <a:normAutofit fontScale="90000"/>
          </a:bodyPr>
          <a:lstStyle/>
          <a:p>
            <a:pPr algn="ctr"/>
            <a:r>
              <a:rPr lang="pl-PL" sz="4000" dirty="0"/>
              <a:t>ZASADY PRZYZNAWANIA POMOCY GRANTY</a:t>
            </a:r>
            <a:r>
              <a:rPr lang="pl-PL" sz="9000" dirty="0"/>
              <a:t>   </a:t>
            </a:r>
            <a:br>
              <a:rPr lang="pl-PL" sz="9000" dirty="0"/>
            </a:br>
            <a:r>
              <a:rPr lang="pl-PL" sz="9000" dirty="0"/>
              <a:t> </a:t>
            </a:r>
            <a:r>
              <a:rPr lang="pl-PL" sz="5400" b="1" dirty="0">
                <a:latin typeface="+mn-lt"/>
              </a:rPr>
              <a:t>SMART VILLAGE</a:t>
            </a:r>
          </a:p>
        </p:txBody>
      </p:sp>
      <p:sp>
        <p:nvSpPr>
          <p:cNvPr id="3" name="Podtytuł 2"/>
          <p:cNvSpPr>
            <a:spLocks noGrp="1"/>
          </p:cNvSpPr>
          <p:nvPr>
            <p:ph type="subTitle" idx="1"/>
          </p:nvPr>
        </p:nvSpPr>
        <p:spPr>
          <a:xfrm>
            <a:off x="1154955" y="3972233"/>
            <a:ext cx="8825658" cy="845574"/>
          </a:xfrm>
        </p:spPr>
        <p:txBody>
          <a:bodyPr>
            <a:normAutofit/>
          </a:bodyPr>
          <a:lstStyle/>
          <a:p>
            <a:pPr algn="ctr"/>
            <a:r>
              <a:rPr lang="pl-PL" sz="4400" dirty="0"/>
              <a:t>       koncepcja inteligentnej wsi</a:t>
            </a:r>
          </a:p>
        </p:txBody>
      </p:sp>
      <p:sp>
        <p:nvSpPr>
          <p:cNvPr id="10" name="Symbol zastępczy numeru slajdu 9"/>
          <p:cNvSpPr>
            <a:spLocks noGrp="1"/>
          </p:cNvSpPr>
          <p:nvPr>
            <p:ph type="sldNum" sz="quarter" idx="12"/>
          </p:nvPr>
        </p:nvSpPr>
        <p:spPr/>
        <p:txBody>
          <a:bodyPr/>
          <a:lstStyle/>
          <a:p>
            <a:fld id="{62D0BF9B-DD26-47B9-89C7-ACC10D5E7A92}" type="slidenum">
              <a:rPr lang="pl-PL" smtClean="0"/>
              <a:t>1</a:t>
            </a:fld>
            <a:endParaRPr lang="pl-PL"/>
          </a:p>
        </p:txBody>
      </p:sp>
      <p:pic>
        <p:nvPicPr>
          <p:cNvPr id="4" name="Obraz 3"/>
          <p:cNvPicPr>
            <a:picLocks noChangeAspect="1"/>
          </p:cNvPicPr>
          <p:nvPr/>
        </p:nvPicPr>
        <p:blipFill>
          <a:blip r:embed="rId2"/>
          <a:stretch>
            <a:fillRect/>
          </a:stretch>
        </p:blipFill>
        <p:spPr>
          <a:xfrm>
            <a:off x="940537" y="251469"/>
            <a:ext cx="853514" cy="573074"/>
          </a:xfrm>
          <a:prstGeom prst="rect">
            <a:avLst/>
          </a:prstGeom>
        </p:spPr>
      </p:pic>
      <p:pic>
        <p:nvPicPr>
          <p:cNvPr id="5" name="Obraz 4"/>
          <p:cNvPicPr>
            <a:picLocks noChangeAspect="1"/>
          </p:cNvPicPr>
          <p:nvPr/>
        </p:nvPicPr>
        <p:blipFill>
          <a:blip r:embed="rId3"/>
          <a:stretch>
            <a:fillRect/>
          </a:stretch>
        </p:blipFill>
        <p:spPr>
          <a:xfrm>
            <a:off x="4114578" y="187353"/>
            <a:ext cx="560881" cy="585267"/>
          </a:xfrm>
          <a:prstGeom prst="rect">
            <a:avLst/>
          </a:prstGeom>
        </p:spPr>
      </p:pic>
      <p:pic>
        <p:nvPicPr>
          <p:cNvPr id="6" name="Obraz 5"/>
          <p:cNvPicPr>
            <a:picLocks noChangeAspect="1"/>
          </p:cNvPicPr>
          <p:nvPr/>
        </p:nvPicPr>
        <p:blipFill>
          <a:blip r:embed="rId4"/>
          <a:stretch>
            <a:fillRect/>
          </a:stretch>
        </p:blipFill>
        <p:spPr>
          <a:xfrm>
            <a:off x="6571855" y="158444"/>
            <a:ext cx="1335140" cy="792549"/>
          </a:xfrm>
          <a:prstGeom prst="rect">
            <a:avLst/>
          </a:prstGeom>
        </p:spPr>
      </p:pic>
      <p:pic>
        <p:nvPicPr>
          <p:cNvPr id="7" name="Obraz 6"/>
          <p:cNvPicPr>
            <a:picLocks noChangeAspect="1"/>
          </p:cNvPicPr>
          <p:nvPr/>
        </p:nvPicPr>
        <p:blipFill>
          <a:blip r:embed="rId5"/>
          <a:stretch>
            <a:fillRect/>
          </a:stretch>
        </p:blipFill>
        <p:spPr>
          <a:xfrm>
            <a:off x="9453263" y="225149"/>
            <a:ext cx="1054699" cy="695004"/>
          </a:xfrm>
          <a:prstGeom prst="rect">
            <a:avLst/>
          </a:prstGeom>
        </p:spPr>
      </p:pic>
      <p:sp>
        <p:nvSpPr>
          <p:cNvPr id="8" name="Prostokąt 7"/>
          <p:cNvSpPr/>
          <p:nvPr/>
        </p:nvSpPr>
        <p:spPr>
          <a:xfrm>
            <a:off x="940537" y="1015763"/>
            <a:ext cx="10396057" cy="276999"/>
          </a:xfrm>
          <a:prstGeom prst="rect">
            <a:avLst/>
          </a:prstGeom>
        </p:spPr>
        <p:txBody>
          <a:bodyPr wrap="square">
            <a:spAutoFit/>
          </a:bodyPr>
          <a:lstStyle/>
          <a:p>
            <a:pPr algn="ctr"/>
            <a:r>
              <a:rPr lang="pl-PL" sz="1200" dirty="0"/>
              <a:t>„Europejski Fundusz Rolny na rzecz Rozwoju Obszarów Wiejskich: Europa inwestująca w obszary wiejskie.”</a:t>
            </a:r>
          </a:p>
        </p:txBody>
      </p:sp>
      <p:sp>
        <p:nvSpPr>
          <p:cNvPr id="9" name="Prostokąt 8"/>
          <p:cNvSpPr/>
          <p:nvPr/>
        </p:nvSpPr>
        <p:spPr>
          <a:xfrm>
            <a:off x="765236" y="5405321"/>
            <a:ext cx="10746658" cy="707886"/>
          </a:xfrm>
          <a:prstGeom prst="rect">
            <a:avLst/>
          </a:prstGeom>
        </p:spPr>
        <p:txBody>
          <a:bodyPr wrap="square">
            <a:spAutoFit/>
          </a:bodyPr>
          <a:lstStyle/>
          <a:p>
            <a:pPr algn="ctr"/>
            <a:r>
              <a:rPr lang="pl-PL" sz="1000" dirty="0"/>
              <a:t>Opracowanie: Stowarzyszenie „Ślężanie - Lokalna Grupa Działania”                                                                                                                              </a:t>
            </a:r>
          </a:p>
          <a:p>
            <a:pPr algn="ctr"/>
            <a:r>
              <a:rPr lang="pl-PL" sz="1000" dirty="0"/>
              <a:t>Materiał współfinansowano ze środków Unii Europejskiej w ramach działania „Europejski Fundusz Rolny na rzecz Rozwoju Obszarów Wiejskich: Europa inwestująca w obszary wiejskie.” Operacja ma na celu Realizację Planu Komunikacji, współfinansowana jest ze środków Unii Europejskiej w ramach działania – Wsparcie dla rozwoju lokalnego w ramach inicjatywy LEADER, poddziałanie 19.4 Wsparcie na rzecz kosztów bieżących i aktywizacji Programu Rozwoju Obszarów Wiejskich na lata 2014-2020</a:t>
            </a:r>
          </a:p>
        </p:txBody>
      </p:sp>
    </p:spTree>
    <p:extLst>
      <p:ext uri="{BB962C8B-B14F-4D97-AF65-F5344CB8AC3E}">
        <p14:creationId xmlns:p14="http://schemas.microsoft.com/office/powerpoint/2010/main" val="1397482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10</a:t>
            </a:fld>
            <a:endParaRPr lang="pl-PL"/>
          </a:p>
        </p:txBody>
      </p:sp>
      <p:pic>
        <p:nvPicPr>
          <p:cNvPr id="3" name="Obraz 2"/>
          <p:cNvPicPr>
            <a:picLocks noChangeAspect="1"/>
          </p:cNvPicPr>
          <p:nvPr/>
        </p:nvPicPr>
        <p:blipFill>
          <a:blip r:embed="rId2"/>
          <a:stretch>
            <a:fillRect/>
          </a:stretch>
        </p:blipFill>
        <p:spPr>
          <a:xfrm>
            <a:off x="1598689" y="192786"/>
            <a:ext cx="853514" cy="573074"/>
          </a:xfrm>
          <a:prstGeom prst="rect">
            <a:avLst/>
          </a:prstGeom>
        </p:spPr>
      </p:pic>
      <p:pic>
        <p:nvPicPr>
          <p:cNvPr id="4" name="Obraz 3"/>
          <p:cNvPicPr>
            <a:picLocks noChangeAspect="1"/>
          </p:cNvPicPr>
          <p:nvPr/>
        </p:nvPicPr>
        <p:blipFill>
          <a:blip r:embed="rId3"/>
          <a:stretch>
            <a:fillRect/>
          </a:stretch>
        </p:blipFill>
        <p:spPr>
          <a:xfrm>
            <a:off x="4183404" y="180593"/>
            <a:ext cx="560881" cy="585267"/>
          </a:xfrm>
          <a:prstGeom prst="rect">
            <a:avLst/>
          </a:prstGeom>
        </p:spPr>
      </p:pic>
      <p:pic>
        <p:nvPicPr>
          <p:cNvPr id="5" name="Obraz 4"/>
          <p:cNvPicPr>
            <a:picLocks noChangeAspect="1"/>
          </p:cNvPicPr>
          <p:nvPr/>
        </p:nvPicPr>
        <p:blipFill>
          <a:blip r:embed="rId4"/>
          <a:stretch>
            <a:fillRect/>
          </a:stretch>
        </p:blipFill>
        <p:spPr>
          <a:xfrm>
            <a:off x="6251292" y="127002"/>
            <a:ext cx="1341236" cy="792549"/>
          </a:xfrm>
          <a:prstGeom prst="rect">
            <a:avLst/>
          </a:prstGeom>
        </p:spPr>
      </p:pic>
      <p:pic>
        <p:nvPicPr>
          <p:cNvPr id="6" name="Obraz 5"/>
          <p:cNvPicPr>
            <a:picLocks noChangeAspect="1"/>
          </p:cNvPicPr>
          <p:nvPr/>
        </p:nvPicPr>
        <p:blipFill>
          <a:blip r:embed="rId5"/>
          <a:stretch>
            <a:fillRect/>
          </a:stretch>
        </p:blipFill>
        <p:spPr>
          <a:xfrm>
            <a:off x="9099535" y="125724"/>
            <a:ext cx="1054699" cy="695004"/>
          </a:xfrm>
          <a:prstGeom prst="rect">
            <a:avLst/>
          </a:prstGeom>
        </p:spPr>
      </p:pic>
      <p:sp>
        <p:nvSpPr>
          <p:cNvPr id="7" name="Prostokąt 6"/>
          <p:cNvSpPr/>
          <p:nvPr/>
        </p:nvSpPr>
        <p:spPr>
          <a:xfrm>
            <a:off x="2424534" y="919551"/>
            <a:ext cx="7177548"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8" name="Prostokąt 7"/>
          <p:cNvSpPr/>
          <p:nvPr/>
        </p:nvSpPr>
        <p:spPr>
          <a:xfrm>
            <a:off x="235975" y="1588989"/>
            <a:ext cx="11621728" cy="8156079"/>
          </a:xfrm>
          <a:prstGeom prst="rect">
            <a:avLst/>
          </a:prstGeom>
          <a:noFill/>
        </p:spPr>
        <p:txBody>
          <a:bodyPr wrap="square" lIns="91440" tIns="45720" rIns="91440" bIns="45720">
            <a:spAutoFit/>
          </a:bodyPr>
          <a:lstStyle/>
          <a:p>
            <a:pPr marL="342900" indent="-342900">
              <a:buFont typeface="Wingdings" panose="05000000000000000000" pitchFamily="2" charset="2"/>
              <a:buChar char="§"/>
            </a:pPr>
            <a:endParaRPr lang="pl-PL" sz="2400" dirty="0">
              <a:ln w="0"/>
            </a:endParaRPr>
          </a:p>
          <a:p>
            <a:pPr marL="342900" indent="-342900">
              <a:buFont typeface="Wingdings" panose="05000000000000000000" pitchFamily="2" charset="2"/>
              <a:buChar char="§"/>
            </a:pPr>
            <a:endParaRPr lang="pl-PL" sz="2400" dirty="0">
              <a:ln w="0"/>
            </a:endParaRPr>
          </a:p>
          <a:p>
            <a:pPr marL="342900" indent="-342900">
              <a:buFont typeface="Wingdings" panose="05000000000000000000" pitchFamily="2" charset="2"/>
              <a:buChar char="§"/>
            </a:pPr>
            <a:r>
              <a:rPr lang="pl-PL" sz="2400" dirty="0">
                <a:ln w="0"/>
              </a:rPr>
              <a:t>Jej realizację w </a:t>
            </a:r>
            <a:r>
              <a:rPr lang="pl-PL" sz="2400" b="1" dirty="0">
                <a:ln w="0"/>
              </a:rPr>
              <a:t>partnerstwie co najmniej z jednym podmiotem </a:t>
            </a:r>
            <a:r>
              <a:rPr lang="pl-PL" sz="2400" dirty="0">
                <a:ln w="0"/>
              </a:rPr>
              <a:t>z obszaru nią objętego;</a:t>
            </a:r>
          </a:p>
          <a:p>
            <a:endParaRPr lang="pl-PL" sz="2400" dirty="0">
              <a:ln w="0"/>
            </a:endParaRPr>
          </a:p>
          <a:p>
            <a:pPr marL="342900" indent="-342900">
              <a:buFont typeface="Wingdings" panose="05000000000000000000" pitchFamily="2" charset="2"/>
              <a:buChar char="§"/>
            </a:pPr>
            <a:r>
              <a:rPr lang="pl-PL" sz="2400" b="1" dirty="0">
                <a:ln w="0"/>
              </a:rPr>
              <a:t>zapewnienie partycypacyjnego charakteru procesu opracowania koncepcji</a:t>
            </a:r>
            <a:r>
              <a:rPr lang="pl-PL" sz="2400" dirty="0">
                <a:ln w="0"/>
              </a:rPr>
              <a:t>, tj. udział mieszkańców obszaru w pracach nad koncepcją (aktywne włączenie społeczności do jej przygotowania), w tym przeprowadzenie konsultacji ze społecznością obszaru, wyników prac partnerstwa;</a:t>
            </a:r>
          </a:p>
          <a:p>
            <a:pPr marL="342900" indent="-342900">
              <a:buFont typeface="Wingdings" panose="05000000000000000000" pitchFamily="2" charset="2"/>
              <a:buChar char="§"/>
            </a:pPr>
            <a:r>
              <a:rPr lang="pl-PL" sz="2400" dirty="0">
                <a:ln w="0"/>
              </a:rPr>
              <a:t>brak sprzeczności z innymi dokumentami strategicznymi dla obszaru nią objętego, w szczególności z LSR.</a:t>
            </a:r>
          </a:p>
          <a:p>
            <a:pPr algn="ctr"/>
            <a:endParaRPr lang="pl-PL" sz="2400" b="0" cap="none" spc="0" dirty="0">
              <a:ln w="0"/>
              <a:solidFill>
                <a:schemeClr val="tx1"/>
              </a:solidFill>
            </a:endParaRPr>
          </a:p>
          <a:p>
            <a:pPr algn="ctr"/>
            <a:endParaRPr lang="pl-PL" sz="2000" dirty="0">
              <a:ln w="0"/>
            </a:endParaRPr>
          </a:p>
          <a:p>
            <a:pPr algn="ctr"/>
            <a:endParaRPr lang="pl-PL" sz="2000" b="0" cap="none" spc="0" dirty="0">
              <a:ln w="0"/>
              <a:solidFill>
                <a:schemeClr val="tx1"/>
              </a:solidFill>
            </a:endParaRPr>
          </a:p>
          <a:p>
            <a:pPr algn="ctr"/>
            <a:endParaRPr lang="pl-PL" sz="2000" dirty="0">
              <a:ln w="0"/>
            </a:endParaRPr>
          </a:p>
          <a:p>
            <a:pPr algn="ctr"/>
            <a:endParaRPr lang="pl-PL" sz="2000" b="0" cap="none" spc="0" dirty="0">
              <a:ln w="0"/>
              <a:solidFill>
                <a:schemeClr val="tx1"/>
              </a:solidFill>
            </a:endParaRPr>
          </a:p>
          <a:p>
            <a:pPr algn="ctr"/>
            <a:endParaRPr lang="pl-PL" sz="2000" dirty="0">
              <a:ln w="0"/>
            </a:endParaRPr>
          </a:p>
          <a:p>
            <a:pPr algn="ctr"/>
            <a:endParaRPr lang="pl-PL" sz="2000" b="0" cap="none" spc="0" dirty="0">
              <a:ln w="0"/>
              <a:solidFill>
                <a:schemeClr val="tx1"/>
              </a:solidFill>
            </a:endParaRPr>
          </a:p>
          <a:p>
            <a:pPr algn="ctr"/>
            <a:endParaRPr lang="pl-PL" sz="2000" dirty="0">
              <a:ln w="0"/>
            </a:endParaRPr>
          </a:p>
          <a:p>
            <a:pPr algn="ctr"/>
            <a:endParaRPr lang="pl-PL" sz="2000" b="0" cap="none" spc="0" dirty="0">
              <a:ln w="0"/>
              <a:solidFill>
                <a:schemeClr val="tx1"/>
              </a:solidFill>
            </a:endParaRPr>
          </a:p>
          <a:p>
            <a:pPr algn="ctr"/>
            <a:endParaRPr lang="pl-PL" sz="2000" dirty="0">
              <a:ln w="0"/>
            </a:endParaRPr>
          </a:p>
          <a:p>
            <a:pPr algn="ctr"/>
            <a:endParaRPr lang="pl-PL" sz="2000" b="0" cap="none" spc="0" dirty="0">
              <a:ln w="0"/>
              <a:solidFill>
                <a:schemeClr val="tx1"/>
              </a:solidFill>
            </a:endParaRPr>
          </a:p>
          <a:p>
            <a:pPr algn="ctr"/>
            <a:endParaRPr lang="pl-PL" sz="2000" dirty="0">
              <a:ln w="0"/>
            </a:endParaRPr>
          </a:p>
          <a:p>
            <a:pPr algn="ctr"/>
            <a:endParaRPr lang="pl-PL" sz="2000" b="0" cap="none" spc="0" dirty="0">
              <a:ln w="0"/>
              <a:solidFill>
                <a:schemeClr val="tx1"/>
              </a:solidFill>
            </a:endParaRPr>
          </a:p>
          <a:p>
            <a:pPr algn="ctr"/>
            <a:endParaRPr lang="pl-PL" sz="2000" b="0" cap="none" spc="0" dirty="0">
              <a:ln w="0"/>
              <a:solidFill>
                <a:schemeClr val="tx1"/>
              </a:solidFill>
            </a:endParaRPr>
          </a:p>
        </p:txBody>
      </p:sp>
    </p:spTree>
    <p:extLst>
      <p:ext uri="{BB962C8B-B14F-4D97-AF65-F5344CB8AC3E}">
        <p14:creationId xmlns:p14="http://schemas.microsoft.com/office/powerpoint/2010/main" val="375570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11</a:t>
            </a:fld>
            <a:endParaRPr lang="pl-PL"/>
          </a:p>
        </p:txBody>
      </p:sp>
      <p:pic>
        <p:nvPicPr>
          <p:cNvPr id="3" name="Obraz 2"/>
          <p:cNvPicPr>
            <a:picLocks noChangeAspect="1"/>
          </p:cNvPicPr>
          <p:nvPr/>
        </p:nvPicPr>
        <p:blipFill>
          <a:blip r:embed="rId2"/>
          <a:stretch>
            <a:fillRect/>
          </a:stretch>
        </p:blipFill>
        <p:spPr>
          <a:xfrm>
            <a:off x="1510198" y="163289"/>
            <a:ext cx="853514" cy="573074"/>
          </a:xfrm>
          <a:prstGeom prst="rect">
            <a:avLst/>
          </a:prstGeom>
        </p:spPr>
      </p:pic>
      <p:pic>
        <p:nvPicPr>
          <p:cNvPr id="4" name="Obraz 3"/>
          <p:cNvPicPr>
            <a:picLocks noChangeAspect="1"/>
          </p:cNvPicPr>
          <p:nvPr/>
        </p:nvPicPr>
        <p:blipFill>
          <a:blip r:embed="rId3"/>
          <a:stretch>
            <a:fillRect/>
          </a:stretch>
        </p:blipFill>
        <p:spPr>
          <a:xfrm>
            <a:off x="4125384" y="163289"/>
            <a:ext cx="560881" cy="585267"/>
          </a:xfrm>
          <a:prstGeom prst="rect">
            <a:avLst/>
          </a:prstGeom>
        </p:spPr>
      </p:pic>
      <p:pic>
        <p:nvPicPr>
          <p:cNvPr id="5" name="Obraz 4"/>
          <p:cNvPicPr>
            <a:picLocks noChangeAspect="1"/>
          </p:cNvPicPr>
          <p:nvPr/>
        </p:nvPicPr>
        <p:blipFill>
          <a:blip r:embed="rId4"/>
          <a:stretch>
            <a:fillRect/>
          </a:stretch>
        </p:blipFill>
        <p:spPr>
          <a:xfrm>
            <a:off x="6447937" y="163289"/>
            <a:ext cx="1341236" cy="792549"/>
          </a:xfrm>
          <a:prstGeom prst="rect">
            <a:avLst/>
          </a:prstGeom>
        </p:spPr>
      </p:pic>
      <p:pic>
        <p:nvPicPr>
          <p:cNvPr id="6" name="Obraz 5"/>
          <p:cNvPicPr>
            <a:picLocks noChangeAspect="1"/>
          </p:cNvPicPr>
          <p:nvPr/>
        </p:nvPicPr>
        <p:blipFill>
          <a:blip r:embed="rId5"/>
          <a:stretch>
            <a:fillRect/>
          </a:stretch>
        </p:blipFill>
        <p:spPr>
          <a:xfrm>
            <a:off x="9314741" y="212061"/>
            <a:ext cx="1054699" cy="695004"/>
          </a:xfrm>
          <a:prstGeom prst="rect">
            <a:avLst/>
          </a:prstGeom>
        </p:spPr>
      </p:pic>
      <p:sp>
        <p:nvSpPr>
          <p:cNvPr id="7" name="Prostokąt 6"/>
          <p:cNvSpPr/>
          <p:nvPr/>
        </p:nvSpPr>
        <p:spPr>
          <a:xfrm>
            <a:off x="2507225" y="907065"/>
            <a:ext cx="7334865"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8" name="Prostokąt 7"/>
          <p:cNvSpPr/>
          <p:nvPr/>
        </p:nvSpPr>
        <p:spPr>
          <a:xfrm>
            <a:off x="167148" y="1069422"/>
            <a:ext cx="11729883" cy="8402300"/>
          </a:xfrm>
          <a:prstGeom prst="rect">
            <a:avLst/>
          </a:prstGeom>
          <a:noFill/>
        </p:spPr>
        <p:txBody>
          <a:bodyPr wrap="square" lIns="91440" tIns="45720" rIns="91440" bIns="45720">
            <a:spAutoFit/>
          </a:bodyPr>
          <a:lstStyle/>
          <a:p>
            <a:pPr algn="ctr"/>
            <a:r>
              <a:rPr lang="pl-PL" sz="3600" b="0" cap="none" spc="0" dirty="0">
                <a:ln w="0"/>
                <a:solidFill>
                  <a:schemeClr val="tx1"/>
                </a:solidFill>
              </a:rPr>
              <a:t>Warunki wynikające z rozporządzenia LSR</a:t>
            </a:r>
          </a:p>
          <a:p>
            <a:endParaRPr lang="pl-PL" sz="2000" b="0" cap="none" spc="0" dirty="0">
              <a:ln w="0"/>
              <a:solidFill>
                <a:schemeClr val="tx1"/>
              </a:solidFill>
            </a:endParaRPr>
          </a:p>
          <a:p>
            <a:r>
              <a:rPr lang="pl-PL" sz="2000" dirty="0">
                <a:ln w="0"/>
              </a:rPr>
              <a:t>W przypadku projektów grantowych dot. koncepcji inteligentnej wsi pomoc jest wypłacana, jeżeli ponadto koncepcja inteligentnej wsi:</a:t>
            </a:r>
          </a:p>
          <a:p>
            <a:pPr marL="342900" indent="-342900">
              <a:buFont typeface="Wingdings" panose="05000000000000000000" pitchFamily="2" charset="2"/>
              <a:buChar char="§"/>
            </a:pPr>
            <a:r>
              <a:rPr lang="pl-PL" sz="2000" dirty="0">
                <a:ln w="0"/>
              </a:rPr>
              <a:t>nie jest sprzeczna z innymi dokumentami strategicznymi dla obszaru nią objętego, w szczególności z LSR;</a:t>
            </a:r>
          </a:p>
          <a:p>
            <a:pPr marL="342900" indent="-342900">
              <a:buFont typeface="Wingdings" panose="05000000000000000000" pitchFamily="2" charset="2"/>
              <a:buChar char="§"/>
            </a:pPr>
            <a:r>
              <a:rPr lang="pl-PL" sz="2000" dirty="0">
                <a:ln w="0"/>
              </a:rPr>
              <a:t>została przygotowana w partnerstwie co najmniej z jednym podmiotem z obszaru nią objętego;</a:t>
            </a:r>
          </a:p>
          <a:p>
            <a:pPr marL="342900" indent="-342900">
              <a:buFont typeface="Wingdings" panose="05000000000000000000" pitchFamily="2" charset="2"/>
              <a:buChar char="§"/>
            </a:pPr>
            <a:r>
              <a:rPr lang="pl-PL" sz="2000" dirty="0">
                <a:ln w="0"/>
              </a:rPr>
              <a:t>obejmuje obszar, o którym zamieszkany przez nie więcej niż 20 tys. mieszkańców, który nie jest objęty inną koncepcją inteligentnej wsi, przy czym liczbę mieszkańców określa się na dzień 31 grudnia roku poprzedzającego rok, w którym ogłoszono nabór wniosków o powierzenie grantów na podstawie wynikowych informacji statystycznych ogłaszanych, udostępnianych lub rozpowszechnionych zgodnie z przepisami o statystyce publicznej;</a:t>
            </a:r>
          </a:p>
          <a:p>
            <a:pPr marL="342900" indent="-342900">
              <a:buFont typeface="Wingdings" panose="05000000000000000000" pitchFamily="2" charset="2"/>
              <a:buChar char="§"/>
            </a:pPr>
            <a:r>
              <a:rPr lang="pl-PL" sz="2000" dirty="0">
                <a:ln w="0"/>
              </a:rPr>
              <a:t>zawiera w szczególności:</a:t>
            </a:r>
          </a:p>
          <a:p>
            <a:r>
              <a:rPr lang="pl-PL" sz="2000" dirty="0">
                <a:ln w="0"/>
              </a:rPr>
              <a:t>   - opis procesu opracowania koncepcji, w tym przeprowadzenia konsultacji z lokalną społecznością,</a:t>
            </a:r>
          </a:p>
          <a:p>
            <a:r>
              <a:rPr lang="pl-PL" sz="2000" b="0" cap="none" spc="0" dirty="0">
                <a:ln w="0"/>
                <a:solidFill>
                  <a:schemeClr val="tx1"/>
                </a:solidFill>
              </a:rPr>
              <a:t> </a:t>
            </a:r>
            <a:r>
              <a:rPr lang="pl-PL" sz="2000" dirty="0">
                <a:ln w="0"/>
              </a:rPr>
              <a:t>  - uproszczoną analizę słabych i mocnych stron (SWOT) obszaru objętego tą koncepcją,</a:t>
            </a:r>
          </a:p>
          <a:p>
            <a:r>
              <a:rPr lang="pl-PL" sz="2000" b="0" cap="none" spc="0" dirty="0">
                <a:ln w="0"/>
                <a:solidFill>
                  <a:schemeClr val="tx1"/>
                </a:solidFill>
              </a:rPr>
              <a:t>   </a:t>
            </a:r>
            <a:r>
              <a:rPr lang="pl-PL" sz="2000" dirty="0">
                <a:ln w="0"/>
              </a:rPr>
              <a:t>- plan włączenia społeczności w późniejszą ewentualną realizację tej koncepcji, z uwzględnieniem roli sołtysa   </a:t>
            </a:r>
          </a:p>
          <a:p>
            <a:r>
              <a:rPr lang="pl-PL" sz="2000" dirty="0">
                <a:ln w="0"/>
              </a:rPr>
              <a:t>     lub rady sołeckiej w tym procesie,</a:t>
            </a:r>
          </a:p>
          <a:p>
            <a:r>
              <a:rPr lang="pl-PL" sz="2000" dirty="0">
                <a:ln w="0"/>
              </a:rPr>
              <a:t>   - listę projektów, które będą się składać na realizację tej koncepcji, uwzględniających komponent cyfrowy,   </a:t>
            </a:r>
          </a:p>
          <a:p>
            <a:r>
              <a:rPr lang="pl-PL" sz="2000" dirty="0">
                <a:ln w="0"/>
              </a:rPr>
              <a:t>     środowiskowy lub klimatyczny.</a:t>
            </a:r>
          </a:p>
          <a:p>
            <a:pPr algn="ctr"/>
            <a:endParaRPr lang="pl-PL" sz="2000" b="0" cap="none" spc="0" dirty="0">
              <a:ln w="0"/>
              <a:solidFill>
                <a:schemeClr val="tx1"/>
              </a:solidFill>
            </a:endParaRPr>
          </a:p>
          <a:p>
            <a:pPr algn="ctr"/>
            <a:endParaRPr lang="pl-PL" sz="3600" dirty="0">
              <a:ln w="0"/>
            </a:endParaRPr>
          </a:p>
          <a:p>
            <a:pPr algn="ctr"/>
            <a:endParaRPr lang="pl-PL" sz="3600" b="0" cap="none" spc="0" dirty="0">
              <a:ln w="0"/>
              <a:solidFill>
                <a:schemeClr val="tx1"/>
              </a:solidFill>
            </a:endParaRPr>
          </a:p>
          <a:p>
            <a:pPr algn="ctr"/>
            <a:endParaRPr lang="pl-PL" sz="3600" dirty="0">
              <a:ln w="0"/>
            </a:endParaRPr>
          </a:p>
          <a:p>
            <a:pPr algn="ctr"/>
            <a:endParaRPr lang="pl-PL" sz="3600" b="0" cap="none" spc="0" dirty="0">
              <a:ln w="0"/>
              <a:solidFill>
                <a:schemeClr val="tx1"/>
              </a:solidFill>
            </a:endParaRPr>
          </a:p>
        </p:txBody>
      </p:sp>
    </p:spTree>
    <p:extLst>
      <p:ext uri="{BB962C8B-B14F-4D97-AF65-F5344CB8AC3E}">
        <p14:creationId xmlns:p14="http://schemas.microsoft.com/office/powerpoint/2010/main" val="2392002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z="1200" smtClean="0"/>
              <a:t>12</a:t>
            </a:fld>
            <a:endParaRPr lang="pl-PL" sz="1200" dirty="0"/>
          </a:p>
        </p:txBody>
      </p:sp>
      <p:pic>
        <p:nvPicPr>
          <p:cNvPr id="8" name="Obraz 7"/>
          <p:cNvPicPr>
            <a:picLocks noChangeAspect="1"/>
          </p:cNvPicPr>
          <p:nvPr/>
        </p:nvPicPr>
        <p:blipFill>
          <a:blip r:embed="rId3"/>
          <a:stretch>
            <a:fillRect/>
          </a:stretch>
        </p:blipFill>
        <p:spPr>
          <a:xfrm>
            <a:off x="1018585" y="292483"/>
            <a:ext cx="853514" cy="573074"/>
          </a:xfrm>
          <a:prstGeom prst="rect">
            <a:avLst/>
          </a:prstGeom>
        </p:spPr>
      </p:pic>
      <p:pic>
        <p:nvPicPr>
          <p:cNvPr id="9" name="Obraz 8"/>
          <p:cNvPicPr>
            <a:picLocks noChangeAspect="1"/>
          </p:cNvPicPr>
          <p:nvPr/>
        </p:nvPicPr>
        <p:blipFill>
          <a:blip r:embed="rId4"/>
          <a:stretch>
            <a:fillRect/>
          </a:stretch>
        </p:blipFill>
        <p:spPr>
          <a:xfrm>
            <a:off x="3999087" y="292483"/>
            <a:ext cx="560881" cy="585267"/>
          </a:xfrm>
          <a:prstGeom prst="rect">
            <a:avLst/>
          </a:prstGeom>
        </p:spPr>
      </p:pic>
      <p:pic>
        <p:nvPicPr>
          <p:cNvPr id="10" name="Obraz 9"/>
          <p:cNvPicPr>
            <a:picLocks noChangeAspect="1"/>
          </p:cNvPicPr>
          <p:nvPr/>
        </p:nvPicPr>
        <p:blipFill>
          <a:blip r:embed="rId5"/>
          <a:stretch>
            <a:fillRect/>
          </a:stretch>
        </p:blipFill>
        <p:spPr>
          <a:xfrm>
            <a:off x="6588633" y="224142"/>
            <a:ext cx="1335140" cy="792549"/>
          </a:xfrm>
          <a:prstGeom prst="rect">
            <a:avLst/>
          </a:prstGeom>
        </p:spPr>
      </p:pic>
      <p:pic>
        <p:nvPicPr>
          <p:cNvPr id="11" name="Obraz 10"/>
          <p:cNvPicPr>
            <a:picLocks noChangeAspect="1"/>
          </p:cNvPicPr>
          <p:nvPr/>
        </p:nvPicPr>
        <p:blipFill>
          <a:blip r:embed="rId6"/>
          <a:stretch>
            <a:fillRect/>
          </a:stretch>
        </p:blipFill>
        <p:spPr>
          <a:xfrm>
            <a:off x="9690824" y="224142"/>
            <a:ext cx="1054699" cy="695004"/>
          </a:xfrm>
          <a:prstGeom prst="rect">
            <a:avLst/>
          </a:prstGeom>
        </p:spPr>
      </p:pic>
      <p:sp>
        <p:nvSpPr>
          <p:cNvPr id="12" name="Prostokąt 11"/>
          <p:cNvSpPr/>
          <p:nvPr/>
        </p:nvSpPr>
        <p:spPr>
          <a:xfrm>
            <a:off x="2772697" y="1016691"/>
            <a:ext cx="10972799"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14" name="Prostokąt 13"/>
          <p:cNvSpPr/>
          <p:nvPr/>
        </p:nvSpPr>
        <p:spPr>
          <a:xfrm>
            <a:off x="619432" y="1629491"/>
            <a:ext cx="11169445" cy="2031325"/>
          </a:xfrm>
          <a:prstGeom prst="rect">
            <a:avLst/>
          </a:prstGeom>
        </p:spPr>
        <p:txBody>
          <a:bodyPr wrap="square">
            <a:spAutoFit/>
          </a:bodyPr>
          <a:lstStyle/>
          <a:p>
            <a:endParaRPr lang="pl-PL" dirty="0"/>
          </a:p>
          <a:p>
            <a:endParaRPr lang="pl-PL" dirty="0"/>
          </a:p>
          <a:p>
            <a:endParaRPr lang="pl-PL" dirty="0"/>
          </a:p>
          <a:p>
            <a:endParaRPr lang="pl-PL" dirty="0"/>
          </a:p>
          <a:p>
            <a:endParaRPr lang="pl-PL" dirty="0"/>
          </a:p>
          <a:p>
            <a:endParaRPr lang="pl-PL" dirty="0"/>
          </a:p>
          <a:p>
            <a:endParaRPr lang="pl-PL" dirty="0"/>
          </a:p>
        </p:txBody>
      </p:sp>
      <p:sp>
        <p:nvSpPr>
          <p:cNvPr id="3" name="Prostokąt 2"/>
          <p:cNvSpPr/>
          <p:nvPr/>
        </p:nvSpPr>
        <p:spPr>
          <a:xfrm>
            <a:off x="167780" y="1302187"/>
            <a:ext cx="11736198" cy="10279737"/>
          </a:xfrm>
          <a:prstGeom prst="rect">
            <a:avLst/>
          </a:prstGeom>
          <a:noFill/>
        </p:spPr>
        <p:txBody>
          <a:bodyPr wrap="square" lIns="91440" tIns="45720" rIns="91440" bIns="45720">
            <a:spAutoFit/>
          </a:bodyPr>
          <a:lstStyle/>
          <a:p>
            <a:pPr algn="ctr"/>
            <a:r>
              <a:rPr lang="pl-PL" sz="2800" dirty="0">
                <a:ln w="0"/>
                <a:effectLst>
                  <a:outerShdw blurRad="38100" dist="19050" dir="2700000" algn="tl" rotWithShape="0">
                    <a:schemeClr val="dk1">
                      <a:alpha val="40000"/>
                    </a:schemeClr>
                  </a:outerShdw>
                </a:effectLst>
              </a:rPr>
              <a:t>Tworzenie koncepcji Smart </a:t>
            </a:r>
            <a:r>
              <a:rPr lang="pl-PL" sz="2800" dirty="0" err="1">
                <a:ln w="0"/>
                <a:effectLst>
                  <a:outerShdw blurRad="38100" dist="19050" dir="2700000" algn="tl" rotWithShape="0">
                    <a:schemeClr val="dk1">
                      <a:alpha val="40000"/>
                    </a:schemeClr>
                  </a:outerShdw>
                </a:effectLst>
              </a:rPr>
              <a:t>Villages</a:t>
            </a:r>
            <a:endParaRPr lang="pl-PL" sz="2800" dirty="0">
              <a:ln w="0"/>
              <a:effectLst>
                <a:outerShdw blurRad="38100" dist="19050" dir="2700000" algn="tl" rotWithShape="0">
                  <a:schemeClr val="dk1">
                    <a:alpha val="40000"/>
                  </a:schemeClr>
                </a:outerShdw>
              </a:effectLst>
            </a:endParaRPr>
          </a:p>
          <a:p>
            <a:endParaRPr lang="pl-PL" sz="2000" dirty="0">
              <a:ln w="0"/>
              <a:effectLst>
                <a:outerShdw blurRad="38100" dist="19050" dir="2700000" algn="tl" rotWithShape="0">
                  <a:schemeClr val="dk1">
                    <a:alpha val="40000"/>
                  </a:schemeClr>
                </a:outerShdw>
              </a:effectLst>
            </a:endParaRPr>
          </a:p>
          <a:p>
            <a:r>
              <a:rPr lang="pl-PL" b="1" dirty="0">
                <a:ln w="0"/>
              </a:rPr>
              <a:t>1. Cel koncepcji</a:t>
            </a:r>
            <a:r>
              <a:rPr lang="pl-PL" dirty="0">
                <a:ln w="0"/>
              </a:rPr>
              <a:t>: wypracowanie efektywnych i niestandardowych rozwiązań miejscowych problemów dzięki innowacyjnemu podejściu, a rozwiązania te będą:</a:t>
            </a:r>
          </a:p>
          <a:p>
            <a:r>
              <a:rPr lang="pl-PL" dirty="0">
                <a:ln w="0"/>
              </a:rPr>
              <a:t>• uwzględniać użycie technologii cyfrowych i telekomunikacyjnych lub lepsze wykorzystanie wiedzy,</a:t>
            </a:r>
          </a:p>
          <a:p>
            <a:r>
              <a:rPr lang="pl-PL" dirty="0">
                <a:ln w="0"/>
              </a:rPr>
              <a:t>• wykazywać korzyść dla lokalnej społeczności, m.in. w zakresie poprawy jakości życia, podniesienia jakości usług lokalnych lub bezpieczeństwa, poszanowania środowiska i klimatu, problemów dotyczących niedoinwestowania, starzejącego się społeczeństwa, wyludnienia, niewystarczającej ilości miejsc pracy, przepaści cyfrowej.</a:t>
            </a:r>
          </a:p>
          <a:p>
            <a:endParaRPr lang="pl-PL" dirty="0">
              <a:ln w="0"/>
            </a:endParaRPr>
          </a:p>
          <a:p>
            <a:r>
              <a:rPr lang="pl-PL" b="1" dirty="0">
                <a:ln w="0"/>
              </a:rPr>
              <a:t>2. </a:t>
            </a:r>
            <a:r>
              <a:rPr lang="pl-PL" dirty="0">
                <a:ln w="0"/>
              </a:rPr>
              <a:t>Strategie nie powinny powielać wysiłków, które zostały już sformułowane w ramach innej strategii</a:t>
            </a:r>
          </a:p>
          <a:p>
            <a:r>
              <a:rPr lang="pl-PL" dirty="0">
                <a:ln w="0"/>
              </a:rPr>
              <a:t>krajowej, regionalnej lub lokalnej. Powinny skupiać się na celach rozwojowych na mniejszą skalę, które</a:t>
            </a:r>
          </a:p>
          <a:p>
            <a:r>
              <a:rPr lang="pl-PL" dirty="0">
                <a:ln w="0"/>
              </a:rPr>
              <a:t>odpowiadają najbardziej bezpośrednim potrzebom społeczności, która je stworzyła.</a:t>
            </a:r>
          </a:p>
          <a:p>
            <a:endParaRPr lang="pl-PL" dirty="0">
              <a:ln w="0"/>
            </a:endParaRPr>
          </a:p>
          <a:p>
            <a:r>
              <a:rPr lang="pl-PL" b="1" dirty="0">
                <a:ln w="0"/>
              </a:rPr>
              <a:t>3.</a:t>
            </a:r>
            <a:r>
              <a:rPr lang="pl-PL" dirty="0">
                <a:ln w="0"/>
              </a:rPr>
              <a:t> Koncepcja SV nie proponuje rozwiązania uniwersalnego ale jest:</a:t>
            </a:r>
          </a:p>
          <a:p>
            <a:r>
              <a:rPr lang="pl-PL" dirty="0">
                <a:ln w="0"/>
              </a:rPr>
              <a:t>-wrażliwa terytorialnie,</a:t>
            </a:r>
          </a:p>
          <a:p>
            <a:r>
              <a:rPr lang="pl-PL" dirty="0">
                <a:ln w="0"/>
              </a:rPr>
              <a:t>-oparta na potrzebach i potencjale danego terytorium posiadającego strategię rozwoju,</a:t>
            </a:r>
          </a:p>
          <a:p>
            <a:r>
              <a:rPr lang="pl-PL" dirty="0">
                <a:ln w="0"/>
              </a:rPr>
              <a:t>-wspierana przez nowe lub istniejące strategie obejmujące obszary terytorialne.</a:t>
            </a:r>
          </a:p>
          <a:p>
            <a:r>
              <a:rPr lang="pl-PL" dirty="0">
                <a:ln w="0"/>
              </a:rPr>
              <a:t>Wieś staje się SMART jeśli potrafi wykorzystać swoje zasoby w różnym układzie interesariuszy tworząc wspólnotę, układ różnych partnerstw.</a:t>
            </a: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endParaRPr lang="pl-PL" sz="20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92525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0">
              <a:schemeClr val="accent6">
                <a:lumMod val="0"/>
                <a:lumOff val="100000"/>
              </a:schemeClr>
            </a:gs>
            <a:gs pos="65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13</a:t>
            </a:fld>
            <a:endParaRPr lang="pl-PL"/>
          </a:p>
        </p:txBody>
      </p:sp>
      <p:pic>
        <p:nvPicPr>
          <p:cNvPr id="3" name="Obraz 2"/>
          <p:cNvPicPr>
            <a:picLocks noChangeAspect="1"/>
          </p:cNvPicPr>
          <p:nvPr/>
        </p:nvPicPr>
        <p:blipFill>
          <a:blip r:embed="rId2"/>
          <a:stretch>
            <a:fillRect/>
          </a:stretch>
        </p:blipFill>
        <p:spPr>
          <a:xfrm>
            <a:off x="1520030" y="212450"/>
            <a:ext cx="853514" cy="573074"/>
          </a:xfrm>
          <a:prstGeom prst="rect">
            <a:avLst/>
          </a:prstGeom>
        </p:spPr>
      </p:pic>
      <p:pic>
        <p:nvPicPr>
          <p:cNvPr id="4" name="Obraz 3"/>
          <p:cNvPicPr>
            <a:picLocks noChangeAspect="1"/>
          </p:cNvPicPr>
          <p:nvPr/>
        </p:nvPicPr>
        <p:blipFill>
          <a:blip r:embed="rId3"/>
          <a:stretch>
            <a:fillRect/>
          </a:stretch>
        </p:blipFill>
        <p:spPr>
          <a:xfrm>
            <a:off x="4153907" y="212450"/>
            <a:ext cx="560881" cy="585267"/>
          </a:xfrm>
          <a:prstGeom prst="rect">
            <a:avLst/>
          </a:prstGeom>
        </p:spPr>
      </p:pic>
      <p:pic>
        <p:nvPicPr>
          <p:cNvPr id="5" name="Obraz 4"/>
          <p:cNvPicPr>
            <a:picLocks noChangeAspect="1"/>
          </p:cNvPicPr>
          <p:nvPr/>
        </p:nvPicPr>
        <p:blipFill>
          <a:blip r:embed="rId4"/>
          <a:stretch>
            <a:fillRect/>
          </a:stretch>
        </p:blipFill>
        <p:spPr>
          <a:xfrm>
            <a:off x="6600894" y="110087"/>
            <a:ext cx="1335140" cy="792549"/>
          </a:xfrm>
          <a:prstGeom prst="rect">
            <a:avLst/>
          </a:prstGeom>
        </p:spPr>
      </p:pic>
      <p:pic>
        <p:nvPicPr>
          <p:cNvPr id="6" name="Obraz 5"/>
          <p:cNvPicPr>
            <a:picLocks noChangeAspect="1"/>
          </p:cNvPicPr>
          <p:nvPr/>
        </p:nvPicPr>
        <p:blipFill>
          <a:blip r:embed="rId5"/>
          <a:stretch>
            <a:fillRect/>
          </a:stretch>
        </p:blipFill>
        <p:spPr>
          <a:xfrm>
            <a:off x="9609708" y="102713"/>
            <a:ext cx="1054699" cy="695004"/>
          </a:xfrm>
          <a:prstGeom prst="rect">
            <a:avLst/>
          </a:prstGeom>
        </p:spPr>
      </p:pic>
      <p:sp>
        <p:nvSpPr>
          <p:cNvPr id="7" name="Prostokąt 6"/>
          <p:cNvSpPr/>
          <p:nvPr/>
        </p:nvSpPr>
        <p:spPr>
          <a:xfrm>
            <a:off x="2812026" y="833629"/>
            <a:ext cx="10557387"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8" name="Prostokąt 7"/>
          <p:cNvSpPr/>
          <p:nvPr/>
        </p:nvSpPr>
        <p:spPr>
          <a:xfrm>
            <a:off x="137651" y="1297858"/>
            <a:ext cx="11857703" cy="3693319"/>
          </a:xfrm>
          <a:prstGeom prst="rect">
            <a:avLst/>
          </a:prstGeom>
        </p:spPr>
        <p:txBody>
          <a:bodyPr wrap="square">
            <a:spAutoFit/>
          </a:bodyPr>
          <a:lstStyle/>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
        <p:nvSpPr>
          <p:cNvPr id="9" name="Prostokąt 8"/>
          <p:cNvSpPr/>
          <p:nvPr/>
        </p:nvSpPr>
        <p:spPr>
          <a:xfrm>
            <a:off x="137651" y="1018638"/>
            <a:ext cx="11720051" cy="7571303"/>
          </a:xfrm>
          <a:prstGeom prst="rect">
            <a:avLst/>
          </a:prstGeom>
          <a:noFill/>
        </p:spPr>
        <p:txBody>
          <a:bodyPr wrap="square" lIns="91440" tIns="45720" rIns="91440" bIns="45720">
            <a:spAutoFit/>
          </a:bodyPr>
          <a:lstStyle/>
          <a:p>
            <a:endParaRPr lang="pl-PL" dirty="0">
              <a:ln w="0"/>
              <a:effectLst>
                <a:outerShdw blurRad="38100" dist="19050" dir="2700000" algn="tl" rotWithShape="0">
                  <a:schemeClr val="dk1">
                    <a:alpha val="40000"/>
                  </a:schemeClr>
                </a:outerShdw>
              </a:effectLst>
            </a:endParaRPr>
          </a:p>
          <a:p>
            <a:r>
              <a:rPr lang="pl-PL" dirty="0">
                <a:ln w="0"/>
                <a:effectLst>
                  <a:outerShdw blurRad="38100" dist="19050" dir="2700000" algn="tl" rotWithShape="0">
                    <a:schemeClr val="dk1">
                      <a:alpha val="40000"/>
                    </a:schemeClr>
                  </a:outerShdw>
                </a:effectLst>
              </a:rPr>
              <a:t>4. </a:t>
            </a:r>
            <a:r>
              <a:rPr lang="pl-PL" dirty="0">
                <a:ln w="0"/>
              </a:rPr>
              <a:t>Inteligentne wioski to "obszary wiejskie i społeczności, które opierają się na swoich obecnych mocnych stronach i zasobach, a także na rozwijaniu nowych możliwości", gdzie "tradycyjne i nowe sieci i usługi są ulepszane za pomocą technologii cyfrowych, telekomunikacyjnych, innowacji i lepszego wykorzystania wiedzy.</a:t>
            </a:r>
          </a:p>
          <a:p>
            <a:endParaRPr lang="pl-PL" b="0" cap="none" spc="0" dirty="0">
              <a:ln w="0"/>
              <a:solidFill>
                <a:schemeClr val="tx1"/>
              </a:solidFill>
              <a:effectLst>
                <a:outerShdw blurRad="38100" dist="19050" dir="2700000" algn="tl" rotWithShape="0">
                  <a:schemeClr val="dk1">
                    <a:alpha val="40000"/>
                  </a:schemeClr>
                </a:outerShdw>
              </a:effectLst>
            </a:endParaRPr>
          </a:p>
          <a:p>
            <a:r>
              <a:rPr lang="pl-PL" b="0" cap="none" spc="0" dirty="0">
                <a:ln w="0"/>
                <a:solidFill>
                  <a:schemeClr val="tx1"/>
                </a:solidFill>
                <a:effectLst>
                  <a:outerShdw blurRad="38100" dist="19050" dir="2700000" algn="tl" rotWithShape="0">
                    <a:schemeClr val="dk1">
                      <a:alpha val="40000"/>
                    </a:schemeClr>
                  </a:outerShdw>
                </a:effectLst>
              </a:rPr>
              <a:t>5</a:t>
            </a:r>
            <a:r>
              <a:rPr lang="pl-PL" dirty="0">
                <a:ln w="0"/>
                <a:effectLst>
                  <a:outerShdw blurRad="38100" dist="19050" dir="2700000" algn="tl" rotWithShape="0">
                    <a:schemeClr val="dk1">
                      <a:alpha val="40000"/>
                    </a:schemeClr>
                  </a:outerShdw>
                </a:effectLst>
              </a:rPr>
              <a:t>. </a:t>
            </a:r>
            <a:r>
              <a:rPr lang="pl-PL" dirty="0">
                <a:ln w="0"/>
              </a:rPr>
              <a:t>Kluczem do sukcesu jest aktywna i zaangażowana społeczność lokalna:</a:t>
            </a:r>
          </a:p>
          <a:p>
            <a:r>
              <a:rPr lang="pl-PL" dirty="0">
                <a:ln w="0"/>
              </a:rPr>
              <a:t>- zaangażowanie mieszkańców w inicjowanie procesów planowania,</a:t>
            </a:r>
          </a:p>
          <a:p>
            <a:r>
              <a:rPr lang="pl-PL" dirty="0">
                <a:ln w="0"/>
              </a:rPr>
              <a:t>- zaangażowanie mieszkańców w realizację zaplanowanych działań.</a:t>
            </a:r>
          </a:p>
          <a:p>
            <a:r>
              <a:rPr lang="pl-PL" dirty="0">
                <a:ln w="0"/>
              </a:rPr>
              <a:t>Zaangażowanie na wczesnym etapie wspiera wspólne zrozumienie potrzeb i możliwości, zapewniając opracowanie strategicznego planu opartego na wspólnej wizji przyszłości. Partycypacja tworzy poczucie własności, które może okazać się kluczowym czynnikiem na etapie wdrażania.</a:t>
            </a:r>
          </a:p>
          <a:p>
            <a:endParaRPr lang="pl-PL" dirty="0">
              <a:ln w="0"/>
            </a:endParaRPr>
          </a:p>
          <a:p>
            <a:r>
              <a:rPr lang="pl-PL" b="1" dirty="0">
                <a:ln w="0"/>
              </a:rPr>
              <a:t>!!!6. Koncepcja powinna zawierać:</a:t>
            </a:r>
          </a:p>
          <a:p>
            <a:pPr marL="285750" indent="-285750">
              <a:buFont typeface="Arial" panose="020B0604020202020204" pitchFamily="34" charset="0"/>
              <a:buChar char="•"/>
            </a:pPr>
            <a:r>
              <a:rPr lang="pl-PL" dirty="0">
                <a:ln w="0"/>
              </a:rPr>
              <a:t>zapewnienie partycypacyjnego charakteru procesu opracowania koncepcji, tj. udział mieszkańców obszaru w pracach nad koncepcją (aktywne włączenie społeczności do jej przygotowania), w tym przeprowadzenie konsultacji ze społecznością obszaru wyników prac partnerstwa;</a:t>
            </a:r>
          </a:p>
          <a:p>
            <a:pPr marL="285750" indent="-285750">
              <a:buFont typeface="Arial" panose="020B0604020202020204" pitchFamily="34" charset="0"/>
              <a:buChar char="•"/>
            </a:pPr>
            <a:r>
              <a:rPr lang="pl-PL" dirty="0">
                <a:ln w="0"/>
              </a:rPr>
              <a:t>uproszczoną analizę SWOT obszaru objętego koncepcją SV;</a:t>
            </a:r>
          </a:p>
          <a:p>
            <a:pPr marL="285750" indent="-285750">
              <a:buFont typeface="Arial" panose="020B0604020202020204" pitchFamily="34" charset="0"/>
              <a:buChar char="•"/>
            </a:pPr>
            <a:r>
              <a:rPr lang="pl-PL" dirty="0">
                <a:ln w="0"/>
              </a:rPr>
              <a:t>przedstawienie planu włączenia społeczności w późniejszą ewentualną realizację koncepcji, z uwzględnieniem roli sołtysa lub rady sołeckiej (jeżeli dotyczy) w tym procesie;</a:t>
            </a:r>
          </a:p>
          <a:p>
            <a:pPr marL="285750" indent="-285750">
              <a:buFont typeface="Arial" panose="020B0604020202020204" pitchFamily="34" charset="0"/>
              <a:buChar char="•"/>
            </a:pPr>
            <a:r>
              <a:rPr lang="pl-PL" dirty="0">
                <a:ln w="0"/>
              </a:rPr>
              <a:t>opracowanie listy projektów, które składać się będą na realizację koncepcji SV, zawierających komponent cyfrowy lub środowiskowy lub klimatyczny, zawierających:</a:t>
            </a:r>
            <a:endParaRPr lang="pl-PL" b="0" cap="none" spc="0" dirty="0">
              <a:ln w="0"/>
              <a:solidFill>
                <a:schemeClr val="tx1"/>
              </a:solidFill>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0875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0">
              <a:schemeClr val="accent6">
                <a:lumMod val="0"/>
                <a:lumOff val="100000"/>
              </a:schemeClr>
            </a:gs>
            <a:gs pos="43000">
              <a:schemeClr val="accent6">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14</a:t>
            </a:fld>
            <a:endParaRPr lang="pl-PL"/>
          </a:p>
        </p:txBody>
      </p:sp>
      <p:pic>
        <p:nvPicPr>
          <p:cNvPr id="3" name="Obraz 2"/>
          <p:cNvPicPr>
            <a:picLocks noChangeAspect="1"/>
          </p:cNvPicPr>
          <p:nvPr/>
        </p:nvPicPr>
        <p:blipFill>
          <a:blip r:embed="rId2"/>
          <a:stretch>
            <a:fillRect/>
          </a:stretch>
        </p:blipFill>
        <p:spPr>
          <a:xfrm>
            <a:off x="1706843" y="133792"/>
            <a:ext cx="853514" cy="573074"/>
          </a:xfrm>
          <a:prstGeom prst="rect">
            <a:avLst/>
          </a:prstGeom>
        </p:spPr>
      </p:pic>
      <p:pic>
        <p:nvPicPr>
          <p:cNvPr id="4" name="Obraz 3"/>
          <p:cNvPicPr>
            <a:picLocks noChangeAspect="1"/>
          </p:cNvPicPr>
          <p:nvPr/>
        </p:nvPicPr>
        <p:blipFill>
          <a:blip r:embed="rId3"/>
          <a:stretch>
            <a:fillRect/>
          </a:stretch>
        </p:blipFill>
        <p:spPr>
          <a:xfrm>
            <a:off x="4124411" y="133792"/>
            <a:ext cx="560881" cy="585267"/>
          </a:xfrm>
          <a:prstGeom prst="rect">
            <a:avLst/>
          </a:prstGeom>
        </p:spPr>
      </p:pic>
      <p:pic>
        <p:nvPicPr>
          <p:cNvPr id="5" name="Obraz 4"/>
          <p:cNvPicPr>
            <a:picLocks noChangeAspect="1"/>
          </p:cNvPicPr>
          <p:nvPr/>
        </p:nvPicPr>
        <p:blipFill>
          <a:blip r:embed="rId4"/>
          <a:stretch>
            <a:fillRect/>
          </a:stretch>
        </p:blipFill>
        <p:spPr>
          <a:xfrm>
            <a:off x="6249346" y="133792"/>
            <a:ext cx="1335140" cy="792549"/>
          </a:xfrm>
          <a:prstGeom prst="rect">
            <a:avLst/>
          </a:prstGeom>
        </p:spPr>
      </p:pic>
      <p:pic>
        <p:nvPicPr>
          <p:cNvPr id="6" name="Obraz 5"/>
          <p:cNvPicPr>
            <a:picLocks noChangeAspect="1"/>
          </p:cNvPicPr>
          <p:nvPr/>
        </p:nvPicPr>
        <p:blipFill>
          <a:blip r:embed="rId5"/>
          <a:stretch>
            <a:fillRect/>
          </a:stretch>
        </p:blipFill>
        <p:spPr>
          <a:xfrm>
            <a:off x="9095409" y="133792"/>
            <a:ext cx="1054699" cy="695004"/>
          </a:xfrm>
          <a:prstGeom prst="rect">
            <a:avLst/>
          </a:prstGeom>
        </p:spPr>
      </p:pic>
      <p:sp>
        <p:nvSpPr>
          <p:cNvPr id="8" name="Prostokąt 7"/>
          <p:cNvSpPr/>
          <p:nvPr/>
        </p:nvSpPr>
        <p:spPr>
          <a:xfrm>
            <a:off x="2397970" y="787841"/>
            <a:ext cx="10373032"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9" name="Prostokąt 8"/>
          <p:cNvSpPr/>
          <p:nvPr/>
        </p:nvSpPr>
        <p:spPr>
          <a:xfrm>
            <a:off x="196645" y="995123"/>
            <a:ext cx="11710219" cy="7694414"/>
          </a:xfrm>
          <a:prstGeom prst="rect">
            <a:avLst/>
          </a:prstGeom>
          <a:noFill/>
        </p:spPr>
        <p:txBody>
          <a:bodyPr wrap="square" lIns="91440" tIns="45720" rIns="91440" bIns="45720">
            <a:spAutoFit/>
          </a:bodyPr>
          <a:lstStyle/>
          <a:p>
            <a:r>
              <a:rPr lang="pl-PL" dirty="0">
                <a:ln w="0"/>
              </a:rPr>
              <a:t> </a:t>
            </a:r>
          </a:p>
          <a:p>
            <a:r>
              <a:rPr lang="pl-PL" dirty="0">
                <a:ln w="0"/>
              </a:rPr>
              <a:t>  </a:t>
            </a:r>
            <a:r>
              <a:rPr lang="pl-PL" sz="2000" dirty="0">
                <a:ln w="0"/>
              </a:rPr>
              <a:t>- Co najmniej szacunkowy kosztorys poszczególnych projektów;</a:t>
            </a:r>
          </a:p>
          <a:p>
            <a:r>
              <a:rPr lang="pl-PL" sz="2000" dirty="0">
                <a:ln w="0"/>
              </a:rPr>
              <a:t>  - Źródła finansowania tych projektów (o ile zostały zdiagnozowane);</a:t>
            </a:r>
          </a:p>
          <a:p>
            <a:pPr marL="285750" indent="-285750">
              <a:buFont typeface="Arial" panose="020B0604020202020204" pitchFamily="34" charset="0"/>
              <a:buChar char="•"/>
            </a:pPr>
            <a:r>
              <a:rPr lang="pl-PL" sz="2000" dirty="0">
                <a:ln w="0"/>
              </a:rPr>
              <a:t>Wykorzystanie zasobów: ludzkich (rola partnerów) i lokalnych;</a:t>
            </a:r>
          </a:p>
          <a:p>
            <a:pPr marL="285750" indent="-285750">
              <a:buFont typeface="Arial" panose="020B0604020202020204" pitchFamily="34" charset="0"/>
              <a:buChar char="•"/>
            </a:pPr>
            <a:r>
              <a:rPr lang="pl-PL" sz="2000" dirty="0">
                <a:ln w="0"/>
              </a:rPr>
              <a:t>Wizję zrównoważonego rozwoju obszaru, który będzie objęty koncepcją. Koncepcja powinna prowadzić do zapewnienia trwałości projektów nią objętych (poprzez rozwój, skalę działania, skalę oddziaływania czy odporność na zmieniające się warunki - kompleksowość wizji zrównoważonego rozwoju);</a:t>
            </a:r>
          </a:p>
          <a:p>
            <a:pPr marL="285750" indent="-285750">
              <a:buFont typeface="Arial" panose="020B0604020202020204" pitchFamily="34" charset="0"/>
              <a:buChar char="•"/>
            </a:pPr>
            <a:r>
              <a:rPr lang="pl-PL" sz="2000" dirty="0">
                <a:ln w="0"/>
              </a:rPr>
              <a:t>Przedstawienie kompleksowości projektów i efektu skali projektowej (powiązania i relacje pomiędzy poszczególnymi projektami – realizacja jednego projektu może oddziaływać pozytywnie na rozwój innych realizowanych projektów i stworzyć szansę na realizację kolejnych projektów lub etapów w projektach już realizowanych);</a:t>
            </a:r>
          </a:p>
          <a:p>
            <a:pPr marL="285750" indent="-285750">
              <a:buFont typeface="Arial" panose="020B0604020202020204" pitchFamily="34" charset="0"/>
              <a:buChar char="•"/>
            </a:pPr>
            <a:r>
              <a:rPr lang="pl-PL" sz="2000" dirty="0">
                <a:ln w="0"/>
              </a:rPr>
              <a:t>Przedstawienie w jaki sposób projekty będą zapewniać rozwój miejscowości/obszaru;</a:t>
            </a:r>
          </a:p>
          <a:p>
            <a:pPr marL="285750" indent="-285750">
              <a:buFont typeface="Arial" panose="020B0604020202020204" pitchFamily="34" charset="0"/>
              <a:buChar char="•"/>
            </a:pPr>
            <a:r>
              <a:rPr lang="pl-PL" sz="2000" dirty="0">
                <a:ln w="0"/>
              </a:rPr>
              <a:t>Przedstawienie projektów już zrealizowanych, które wpisują się w koncepcję SV, a są ważnymi elementami składającymi się na wizję zrównoważonego rozwoju obszaru.</a:t>
            </a:r>
            <a:endParaRPr lang="pl-PL" sz="2000" b="0" cap="none" spc="0" dirty="0">
              <a:ln w="0"/>
              <a:solidFill>
                <a:schemeClr val="tx1"/>
              </a:solidFill>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60279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15</a:t>
            </a:fld>
            <a:endParaRPr lang="pl-PL"/>
          </a:p>
        </p:txBody>
      </p:sp>
      <p:pic>
        <p:nvPicPr>
          <p:cNvPr id="3" name="Obraz 2"/>
          <p:cNvPicPr>
            <a:picLocks noChangeAspect="1"/>
          </p:cNvPicPr>
          <p:nvPr/>
        </p:nvPicPr>
        <p:blipFill>
          <a:blip r:embed="rId2"/>
          <a:stretch>
            <a:fillRect/>
          </a:stretch>
        </p:blipFill>
        <p:spPr>
          <a:xfrm>
            <a:off x="1726507" y="143624"/>
            <a:ext cx="853514" cy="573074"/>
          </a:xfrm>
          <a:prstGeom prst="rect">
            <a:avLst/>
          </a:prstGeom>
        </p:spPr>
      </p:pic>
      <p:pic>
        <p:nvPicPr>
          <p:cNvPr id="4" name="Obraz 3"/>
          <p:cNvPicPr>
            <a:picLocks noChangeAspect="1"/>
          </p:cNvPicPr>
          <p:nvPr/>
        </p:nvPicPr>
        <p:blipFill>
          <a:blip r:embed="rId3"/>
          <a:stretch>
            <a:fillRect/>
          </a:stretch>
        </p:blipFill>
        <p:spPr>
          <a:xfrm>
            <a:off x="4277783" y="137527"/>
            <a:ext cx="560881" cy="585267"/>
          </a:xfrm>
          <a:prstGeom prst="rect">
            <a:avLst/>
          </a:prstGeom>
        </p:spPr>
      </p:pic>
      <p:pic>
        <p:nvPicPr>
          <p:cNvPr id="5" name="Obraz 4"/>
          <p:cNvPicPr>
            <a:picLocks noChangeAspect="1"/>
          </p:cNvPicPr>
          <p:nvPr/>
        </p:nvPicPr>
        <p:blipFill>
          <a:blip r:embed="rId4"/>
          <a:stretch>
            <a:fillRect/>
          </a:stretch>
        </p:blipFill>
        <p:spPr>
          <a:xfrm>
            <a:off x="6536427" y="137527"/>
            <a:ext cx="1341236" cy="792549"/>
          </a:xfrm>
          <a:prstGeom prst="rect">
            <a:avLst/>
          </a:prstGeom>
        </p:spPr>
      </p:pic>
      <p:pic>
        <p:nvPicPr>
          <p:cNvPr id="6" name="Obraz 5"/>
          <p:cNvPicPr>
            <a:picLocks noChangeAspect="1"/>
          </p:cNvPicPr>
          <p:nvPr/>
        </p:nvPicPr>
        <p:blipFill>
          <a:blip r:embed="rId5"/>
          <a:stretch>
            <a:fillRect/>
          </a:stretch>
        </p:blipFill>
        <p:spPr>
          <a:xfrm>
            <a:off x="9127927" y="137527"/>
            <a:ext cx="1054699" cy="695004"/>
          </a:xfrm>
          <a:prstGeom prst="rect">
            <a:avLst/>
          </a:prstGeom>
        </p:spPr>
      </p:pic>
      <p:sp>
        <p:nvSpPr>
          <p:cNvPr id="7" name="Prostokąt 6"/>
          <p:cNvSpPr/>
          <p:nvPr/>
        </p:nvSpPr>
        <p:spPr>
          <a:xfrm>
            <a:off x="2467897" y="832531"/>
            <a:ext cx="7079226"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8" name="Prostokąt 7"/>
          <p:cNvSpPr/>
          <p:nvPr/>
        </p:nvSpPr>
        <p:spPr>
          <a:xfrm>
            <a:off x="226144" y="1278037"/>
            <a:ext cx="11484076" cy="2123658"/>
          </a:xfrm>
          <a:prstGeom prst="rect">
            <a:avLst/>
          </a:prstGeom>
          <a:noFill/>
        </p:spPr>
        <p:txBody>
          <a:bodyPr wrap="square" lIns="91440" tIns="45720" rIns="91440" bIns="45720">
            <a:spAutoFit/>
          </a:bodyPr>
          <a:lstStyle/>
          <a:p>
            <a:pPr algn="ctr"/>
            <a:endParaRPr lang="pl-PL" sz="2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sp>
        <p:nvSpPr>
          <p:cNvPr id="9" name="Prostokąt 8"/>
          <p:cNvSpPr/>
          <p:nvPr/>
        </p:nvSpPr>
        <p:spPr>
          <a:xfrm>
            <a:off x="140044" y="1201862"/>
            <a:ext cx="11570176" cy="10341293"/>
          </a:xfrm>
          <a:prstGeom prst="rect">
            <a:avLst/>
          </a:prstGeom>
          <a:noFill/>
        </p:spPr>
        <p:txBody>
          <a:bodyPr wrap="square" lIns="91440" tIns="45720" rIns="91440" bIns="45720">
            <a:spAutoFit/>
          </a:bodyPr>
          <a:lstStyle/>
          <a:p>
            <a:pPr algn="ctr"/>
            <a:r>
              <a:rPr lang="pl-PL" sz="3600" dirty="0">
                <a:ln w="0"/>
                <a:effectLst>
                  <a:outerShdw blurRad="38100" dist="19050" dir="2700000" algn="tl" rotWithShape="0">
                    <a:schemeClr val="dk1">
                      <a:alpha val="40000"/>
                    </a:schemeClr>
                  </a:outerShdw>
                </a:effectLst>
              </a:rPr>
              <a:t>Wdrażanie projektów grantowych:</a:t>
            </a:r>
          </a:p>
          <a:p>
            <a:pPr marL="342900" indent="-342900">
              <a:buFont typeface="Arial" panose="020B0604020202020204" pitchFamily="34" charset="0"/>
              <a:buChar char="•"/>
            </a:pPr>
            <a:r>
              <a:rPr lang="pl-PL" b="0" cap="none" spc="0" dirty="0">
                <a:ln w="0"/>
                <a:solidFill>
                  <a:schemeClr val="tx1"/>
                </a:solidFill>
              </a:rPr>
              <a:t>Ogłoszenie o naborze</a:t>
            </a:r>
            <a:endParaRPr lang="pl-PL" dirty="0">
              <a:ln w="0"/>
            </a:endParaRPr>
          </a:p>
          <a:p>
            <a:pPr marL="342900" indent="-342900">
              <a:buFont typeface="Arial" panose="020B0604020202020204" pitchFamily="34" charset="0"/>
              <a:buChar char="•"/>
            </a:pPr>
            <a:r>
              <a:rPr lang="pl-PL" b="0" cap="none" spc="0" dirty="0">
                <a:ln w="0"/>
                <a:solidFill>
                  <a:schemeClr val="tx1"/>
                </a:solidFill>
              </a:rPr>
              <a:t>Nabór wniosków</a:t>
            </a:r>
          </a:p>
          <a:p>
            <a:pPr marL="342900" indent="-342900">
              <a:buFont typeface="Arial" panose="020B0604020202020204" pitchFamily="34" charset="0"/>
              <a:buChar char="•"/>
            </a:pPr>
            <a:r>
              <a:rPr lang="pl-PL" dirty="0">
                <a:ln w="0"/>
              </a:rPr>
              <a:t>Ocena i wybór grantobiorców:</a:t>
            </a:r>
          </a:p>
          <a:p>
            <a:pPr marL="342900" indent="-342900">
              <a:buFont typeface="Wingdings" panose="05000000000000000000" pitchFamily="2" charset="2"/>
              <a:buChar char="Ø"/>
            </a:pPr>
            <a:r>
              <a:rPr lang="pl-PL" dirty="0">
                <a:ln w="0"/>
              </a:rPr>
              <a:t>Po zakończeniu naboru zwoływane jest posiedzenie Rady LGD. </a:t>
            </a:r>
          </a:p>
          <a:p>
            <a:pPr marL="342900" indent="-342900">
              <a:buFont typeface="Wingdings" panose="05000000000000000000" pitchFamily="2" charset="2"/>
              <a:buChar char="Ø"/>
            </a:pPr>
            <a:r>
              <a:rPr lang="pl-PL" dirty="0">
                <a:ln w="0"/>
              </a:rPr>
              <a:t>Przeprowadzana jest ocena zgodności wniosków:</a:t>
            </a:r>
          </a:p>
          <a:p>
            <a:r>
              <a:rPr lang="pl-PL" dirty="0">
                <a:ln w="0"/>
              </a:rPr>
              <a:t>      z wymogami zawartymi w ogłoszeniu o naborze;</a:t>
            </a:r>
          </a:p>
          <a:p>
            <a:r>
              <a:rPr lang="pl-PL" dirty="0">
                <a:ln w="0"/>
              </a:rPr>
              <a:t>      z Lokalną Strategią Rozwoju – poprzez ocenę zgodności z celami LSR oraz z Programem</a:t>
            </a:r>
          </a:p>
          <a:p>
            <a:pPr marL="342900" indent="-342900">
              <a:buFont typeface="Wingdings" panose="05000000000000000000" pitchFamily="2" charset="2"/>
              <a:buChar char="Ø"/>
            </a:pPr>
            <a:r>
              <a:rPr lang="pl-PL" dirty="0">
                <a:ln w="0"/>
              </a:rPr>
              <a:t>z uwzględnieniem:</a:t>
            </a:r>
          </a:p>
          <a:p>
            <a:r>
              <a:rPr lang="pl-PL" dirty="0">
                <a:ln w="0"/>
              </a:rPr>
              <a:t>      procedury przyjętej przez LGD dla trybu grantowego;</a:t>
            </a:r>
          </a:p>
          <a:p>
            <a:r>
              <a:rPr lang="pl-PL" dirty="0">
                <a:ln w="0"/>
              </a:rPr>
              <a:t>      punktów kontrolnych wskazanych w Wytycznych MRiRW;</a:t>
            </a:r>
          </a:p>
          <a:p>
            <a:r>
              <a:rPr lang="pl-PL" dirty="0">
                <a:ln w="0"/>
              </a:rPr>
              <a:t>      terminów wystarczających dla przeprowadzenia procedury odwoławczej.</a:t>
            </a:r>
          </a:p>
          <a:p>
            <a:pPr marL="342900" indent="-342900">
              <a:buFont typeface="Wingdings" panose="05000000000000000000" pitchFamily="2" charset="2"/>
              <a:buChar char="Ø"/>
            </a:pPr>
            <a:r>
              <a:rPr lang="pl-PL" dirty="0">
                <a:ln w="0"/>
              </a:rPr>
              <a:t>Po dokonaniu wyboru grantobiorców, LGD składa wniosek </a:t>
            </a:r>
            <a:br>
              <a:rPr lang="pl-PL" dirty="0">
                <a:ln w="0"/>
              </a:rPr>
            </a:br>
            <a:r>
              <a:rPr lang="pl-PL" dirty="0">
                <a:ln w="0"/>
              </a:rPr>
              <a:t>do UMWD o przyznanie pomocy na realizację projektu grantowego;</a:t>
            </a:r>
          </a:p>
          <a:p>
            <a:pPr marL="342900" indent="-342900">
              <a:buFont typeface="Arial" panose="020B0604020202020204" pitchFamily="34" charset="0"/>
              <a:buChar char="•"/>
            </a:pPr>
            <a:r>
              <a:rPr lang="pl-PL" b="0" cap="none" spc="0" dirty="0">
                <a:ln w="0"/>
                <a:solidFill>
                  <a:schemeClr val="tx1"/>
                </a:solidFill>
              </a:rPr>
              <a:t>Po podpisaniu umowy z UMWD, LGD podpisuje umowy z </a:t>
            </a:r>
            <a:r>
              <a:rPr lang="pl-PL" b="0" cap="none" spc="0" dirty="0" err="1">
                <a:ln w="0"/>
                <a:solidFill>
                  <a:schemeClr val="tx1"/>
                </a:solidFill>
              </a:rPr>
              <a:t>grantobiorcami</a:t>
            </a:r>
            <a:r>
              <a:rPr lang="pl-PL" b="0" cap="none" spc="0" dirty="0">
                <a:ln w="0"/>
                <a:solidFill>
                  <a:schemeClr val="tx1"/>
                </a:solidFill>
              </a:rPr>
              <a:t> (ewentualne aneksy);</a:t>
            </a:r>
          </a:p>
          <a:p>
            <a:pPr marL="342900" indent="-342900">
              <a:buFont typeface="Arial" panose="020B0604020202020204" pitchFamily="34" charset="0"/>
              <a:buChar char="•"/>
            </a:pPr>
            <a:r>
              <a:rPr lang="pl-PL" dirty="0">
                <a:ln w="0"/>
              </a:rPr>
              <a:t>Opracowanie koncepcji Smart </a:t>
            </a:r>
            <a:r>
              <a:rPr lang="pl-PL" dirty="0" err="1">
                <a:ln w="0"/>
              </a:rPr>
              <a:t>Villages</a:t>
            </a:r>
            <a:r>
              <a:rPr lang="pl-PL" dirty="0">
                <a:ln w="0"/>
              </a:rPr>
              <a:t> przez Grantobiorcę;</a:t>
            </a:r>
          </a:p>
          <a:p>
            <a:pPr marL="342900" indent="-342900">
              <a:buFont typeface="Arial" panose="020B0604020202020204" pitchFamily="34" charset="0"/>
              <a:buChar char="•"/>
            </a:pPr>
            <a:r>
              <a:rPr lang="pl-PL" dirty="0">
                <a:ln w="0"/>
              </a:rPr>
              <a:t>Rozliczenie – złożenie wniosku o rozliczenie grantu;</a:t>
            </a:r>
          </a:p>
          <a:p>
            <a:pPr marL="342900" indent="-342900">
              <a:buFont typeface="Arial" panose="020B0604020202020204" pitchFamily="34" charset="0"/>
              <a:buChar char="•"/>
            </a:pPr>
            <a:r>
              <a:rPr lang="pl-PL" dirty="0">
                <a:ln w="0"/>
              </a:rPr>
              <a:t>Wypłata środków;</a:t>
            </a:r>
          </a:p>
          <a:p>
            <a:pPr marL="342900" indent="-342900">
              <a:buFont typeface="Arial" panose="020B0604020202020204" pitchFamily="34" charset="0"/>
              <a:buChar char="•"/>
            </a:pPr>
            <a:r>
              <a:rPr lang="pl-PL" dirty="0">
                <a:ln w="0"/>
              </a:rPr>
              <a:t>Monitoring – złożenie informacji monitorującej.</a:t>
            </a:r>
          </a:p>
          <a:p>
            <a:pPr marL="342900" indent="-342900">
              <a:buFont typeface="Arial" panose="020B0604020202020204" pitchFamily="34" charset="0"/>
              <a:buChar char="•"/>
            </a:pPr>
            <a:endParaRPr lang="pl-PL" b="0" cap="none" spc="0" dirty="0">
              <a:ln w="0"/>
              <a:solidFill>
                <a:schemeClr val="tx1"/>
              </a:solidFill>
              <a:effectLst>
                <a:outerShdw blurRad="38100" dist="19050" dir="2700000" algn="tl" rotWithShape="0">
                  <a:schemeClr val="dk1">
                    <a:alpha val="40000"/>
                  </a:schemeClr>
                </a:outerShdw>
              </a:effectLst>
            </a:endParaRPr>
          </a:p>
          <a:p>
            <a:pPr marL="342900" indent="-342900">
              <a:buFont typeface="Arial" panose="020B0604020202020204" pitchFamily="34" charset="0"/>
              <a:buChar char="•"/>
            </a:pPr>
            <a:endParaRPr lang="pl-PL"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053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16</a:t>
            </a:fld>
            <a:endParaRPr lang="pl-PL"/>
          </a:p>
        </p:txBody>
      </p:sp>
      <p:pic>
        <p:nvPicPr>
          <p:cNvPr id="3" name="Obraz 2"/>
          <p:cNvPicPr>
            <a:picLocks noChangeAspect="1"/>
          </p:cNvPicPr>
          <p:nvPr/>
        </p:nvPicPr>
        <p:blipFill>
          <a:blip r:embed="rId2"/>
          <a:stretch>
            <a:fillRect/>
          </a:stretch>
        </p:blipFill>
        <p:spPr>
          <a:xfrm>
            <a:off x="1667514" y="133792"/>
            <a:ext cx="853514" cy="573074"/>
          </a:xfrm>
          <a:prstGeom prst="rect">
            <a:avLst/>
          </a:prstGeom>
        </p:spPr>
      </p:pic>
      <p:pic>
        <p:nvPicPr>
          <p:cNvPr id="4" name="Obraz 3"/>
          <p:cNvPicPr>
            <a:picLocks noChangeAspect="1"/>
          </p:cNvPicPr>
          <p:nvPr/>
        </p:nvPicPr>
        <p:blipFill>
          <a:blip r:embed="rId3"/>
          <a:stretch>
            <a:fillRect/>
          </a:stretch>
        </p:blipFill>
        <p:spPr>
          <a:xfrm>
            <a:off x="4159796" y="133792"/>
            <a:ext cx="560881" cy="585267"/>
          </a:xfrm>
          <a:prstGeom prst="rect">
            <a:avLst/>
          </a:prstGeom>
        </p:spPr>
      </p:pic>
      <p:pic>
        <p:nvPicPr>
          <p:cNvPr id="5" name="Obraz 4"/>
          <p:cNvPicPr>
            <a:picLocks noChangeAspect="1"/>
          </p:cNvPicPr>
          <p:nvPr/>
        </p:nvPicPr>
        <p:blipFill>
          <a:blip r:embed="rId4"/>
          <a:stretch>
            <a:fillRect/>
          </a:stretch>
        </p:blipFill>
        <p:spPr>
          <a:xfrm>
            <a:off x="6359446" y="133792"/>
            <a:ext cx="1341236" cy="792549"/>
          </a:xfrm>
          <a:prstGeom prst="rect">
            <a:avLst/>
          </a:prstGeom>
        </p:spPr>
      </p:pic>
      <p:pic>
        <p:nvPicPr>
          <p:cNvPr id="6" name="Obraz 5"/>
          <p:cNvPicPr>
            <a:picLocks noChangeAspect="1"/>
          </p:cNvPicPr>
          <p:nvPr/>
        </p:nvPicPr>
        <p:blipFill>
          <a:blip r:embed="rId5"/>
          <a:stretch>
            <a:fillRect/>
          </a:stretch>
        </p:blipFill>
        <p:spPr>
          <a:xfrm>
            <a:off x="9019772" y="133792"/>
            <a:ext cx="1054699" cy="695004"/>
          </a:xfrm>
          <a:prstGeom prst="rect">
            <a:avLst/>
          </a:prstGeom>
        </p:spPr>
      </p:pic>
      <p:sp>
        <p:nvSpPr>
          <p:cNvPr id="7" name="Prostokąt 6"/>
          <p:cNvSpPr/>
          <p:nvPr/>
        </p:nvSpPr>
        <p:spPr>
          <a:xfrm>
            <a:off x="2356553" y="867086"/>
            <a:ext cx="7059561"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8" name="Prostokąt 7"/>
          <p:cNvSpPr/>
          <p:nvPr/>
        </p:nvSpPr>
        <p:spPr>
          <a:xfrm>
            <a:off x="-326922" y="133792"/>
            <a:ext cx="11680722" cy="1754326"/>
          </a:xfrm>
          <a:prstGeom prst="rect">
            <a:avLst/>
          </a:prstGeom>
          <a:noFill/>
        </p:spPr>
        <p:txBody>
          <a:bodyPr wrap="square" lIns="91440" tIns="45720" rIns="91440" bIns="45720">
            <a:spAutoFit/>
          </a:bodyPr>
          <a:lstStyle/>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sp>
        <p:nvSpPr>
          <p:cNvPr id="9" name="Prostokąt 8"/>
          <p:cNvSpPr/>
          <p:nvPr/>
        </p:nvSpPr>
        <p:spPr>
          <a:xfrm>
            <a:off x="156519" y="1245719"/>
            <a:ext cx="11673015" cy="8987076"/>
          </a:xfrm>
          <a:prstGeom prst="rect">
            <a:avLst/>
          </a:prstGeom>
          <a:noFill/>
        </p:spPr>
        <p:txBody>
          <a:bodyPr wrap="square" lIns="91440" tIns="45720" rIns="91440" bIns="45720">
            <a:spAutoFit/>
          </a:bodyPr>
          <a:lstStyle/>
          <a:p>
            <a:pPr algn="ctr"/>
            <a:r>
              <a:rPr lang="pl-PL" sz="3600" dirty="0">
                <a:ln w="0"/>
                <a:effectLst>
                  <a:outerShdw blurRad="38100" dist="19050" dir="2700000" algn="tl" rotWithShape="0">
                    <a:schemeClr val="dk1">
                      <a:alpha val="40000"/>
                    </a:schemeClr>
                  </a:outerShdw>
                </a:effectLst>
              </a:rPr>
              <a:t>Dokumentacja do złożenia wniosku o powierzenie grantu</a:t>
            </a:r>
          </a:p>
          <a:p>
            <a:pPr algn="ctr"/>
            <a:endParaRPr lang="pl-PL" sz="3200" dirty="0">
              <a:ln w="0"/>
              <a:effectLst>
                <a:outerShdw blurRad="38100" dist="19050" dir="2700000" algn="tl" rotWithShape="0">
                  <a:schemeClr val="dk1">
                    <a:alpha val="40000"/>
                  </a:schemeClr>
                </a:outerShdw>
              </a:effectLst>
            </a:endParaRPr>
          </a:p>
          <a:p>
            <a:pPr marL="342900" indent="-342900">
              <a:buFont typeface="Arial" panose="020B0604020202020204" pitchFamily="34" charset="0"/>
              <a:buChar char="•"/>
            </a:pPr>
            <a:r>
              <a:rPr lang="pl-PL" sz="2400" dirty="0">
                <a:ln w="0"/>
                <a:effectLst>
                  <a:outerShdw blurRad="38100" dist="19050" dir="2700000" algn="tl" rotWithShape="0">
                    <a:schemeClr val="dk1">
                      <a:alpha val="40000"/>
                    </a:schemeClr>
                  </a:outerShdw>
                </a:effectLst>
              </a:rPr>
              <a:t>Wniosek o powierzenie grantu;</a:t>
            </a:r>
            <a:endParaRPr lang="pl-PL" sz="1100" dirty="0">
              <a:ln w="0"/>
              <a:effectLst>
                <a:outerShdw blurRad="38100" dist="19050" dir="2700000" algn="tl" rotWithShape="0">
                  <a:schemeClr val="dk1">
                    <a:alpha val="40000"/>
                  </a:schemeClr>
                </a:outerShdw>
              </a:effectLst>
            </a:endParaRPr>
          </a:p>
          <a:p>
            <a:endParaRPr lang="pl-PL" sz="1000" dirty="0">
              <a:ln w="0"/>
              <a:effectLst>
                <a:outerShdw blurRad="38100" dist="19050" dir="2700000" algn="tl" rotWithShape="0">
                  <a:schemeClr val="dk1">
                    <a:alpha val="40000"/>
                  </a:schemeClr>
                </a:outerShdw>
              </a:effectLst>
            </a:endParaRPr>
          </a:p>
          <a:p>
            <a:endParaRPr lang="pl-PL" sz="1000" dirty="0">
              <a:ln w="0"/>
              <a:effectLst>
                <a:outerShdw blurRad="38100" dist="19050" dir="2700000" algn="tl" rotWithShape="0">
                  <a:schemeClr val="dk1">
                    <a:alpha val="40000"/>
                  </a:schemeClr>
                </a:outerShdw>
              </a:effectLst>
            </a:endParaRPr>
          </a:p>
          <a:p>
            <a:pPr marL="342900" indent="-342900">
              <a:buFont typeface="Arial" panose="020B0604020202020204" pitchFamily="34" charset="0"/>
              <a:buChar char="•"/>
            </a:pPr>
            <a:r>
              <a:rPr lang="pl-PL" sz="2400" dirty="0">
                <a:ln w="0"/>
                <a:effectLst>
                  <a:outerShdw blurRad="38100" dist="19050" dir="2700000" algn="tl" rotWithShape="0">
                    <a:schemeClr val="dk1">
                      <a:alpha val="40000"/>
                    </a:schemeClr>
                  </a:outerShdw>
                </a:effectLst>
              </a:rPr>
              <a:t>Załącznik nr 6 do ogłoszenia Spełnienie kryteriów;</a:t>
            </a:r>
          </a:p>
          <a:p>
            <a:endParaRPr lang="pl-PL" sz="1000" dirty="0">
              <a:ln w="0"/>
              <a:effectLst>
                <a:outerShdw blurRad="38100" dist="19050" dir="2700000" algn="tl" rotWithShape="0">
                  <a:schemeClr val="dk1">
                    <a:alpha val="40000"/>
                  </a:schemeClr>
                </a:outerShdw>
              </a:effectLst>
            </a:endParaRPr>
          </a:p>
          <a:p>
            <a:pPr marL="342900" indent="-342900">
              <a:buFont typeface="Arial" panose="020B0604020202020204" pitchFamily="34" charset="0"/>
              <a:buChar char="•"/>
            </a:pPr>
            <a:r>
              <a:rPr lang="pl-PL" sz="2400" b="0" cap="none" spc="0" dirty="0">
                <a:ln w="0"/>
                <a:solidFill>
                  <a:schemeClr val="tx1"/>
                </a:solidFill>
                <a:effectLst>
                  <a:outerShdw blurRad="38100" dist="19050" dir="2700000" algn="tl" rotWithShape="0">
                    <a:schemeClr val="dk1">
                      <a:alpha val="40000"/>
                    </a:schemeClr>
                  </a:outerShdw>
                </a:effectLst>
              </a:rPr>
              <a:t>Dokumenty uzasadniające spełnienie kryteriów wynikające z danego kryterium (zgoda na wykorzystanie wizerunku Misia </a:t>
            </a:r>
            <a:r>
              <a:rPr lang="pl-PL" sz="2400" b="0" cap="none" spc="0" dirty="0" err="1">
                <a:ln w="0"/>
                <a:solidFill>
                  <a:schemeClr val="tx1"/>
                </a:solidFill>
                <a:effectLst>
                  <a:outerShdw blurRad="38100" dist="19050" dir="2700000" algn="tl" rotWithShape="0">
                    <a:schemeClr val="dk1">
                      <a:alpha val="40000"/>
                    </a:schemeClr>
                  </a:outerShdw>
                </a:effectLst>
              </a:rPr>
              <a:t>Ślężysława</a:t>
            </a:r>
            <a:r>
              <a:rPr lang="pl-PL" sz="2400" b="0" cap="none" spc="0" dirty="0">
                <a:ln w="0"/>
                <a:solidFill>
                  <a:schemeClr val="tx1"/>
                </a:solidFill>
                <a:effectLst>
                  <a:outerShdw blurRad="38100" dist="19050" dir="2700000" algn="tl" rotWithShape="0">
                    <a:schemeClr val="dk1">
                      <a:alpha val="40000"/>
                    </a:schemeClr>
                  </a:outerShdw>
                </a:effectLst>
              </a:rPr>
              <a:t>, zaświadczenie o szkoleniu/doradztwie, dokumentacja zdjęciowa).</a:t>
            </a:r>
          </a:p>
          <a:p>
            <a:pPr marL="342900" indent="-342900">
              <a:buFont typeface="Arial" panose="020B0604020202020204" pitchFamily="34" charset="0"/>
              <a:buChar char="•"/>
            </a:pPr>
            <a:endParaRPr lang="pl-PL" sz="2400" b="0" cap="none" spc="0" dirty="0">
              <a:ln w="0"/>
              <a:solidFill>
                <a:schemeClr val="tx1"/>
              </a:solidFill>
              <a:effectLst>
                <a:outerShdw blurRad="38100" dist="19050" dir="2700000" algn="tl" rotWithShape="0">
                  <a:schemeClr val="dk1">
                    <a:alpha val="40000"/>
                  </a:schemeClr>
                </a:outerShdw>
              </a:effectLst>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Załącznik nr 1 do wniosku Deklaracja o współpracy – kryterium nr 2 oraz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Załącznik nr 2 do wniosku Deklaracja uczestnictwa – kryterium nr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Załącznik nr 3 do wniosku Harmonogram spotkań – kryterium nr 6.</a:t>
            </a:r>
          </a:p>
          <a:p>
            <a:pPr marL="342900" indent="-342900">
              <a:buFont typeface="Arial" panose="020B0604020202020204" pitchFamily="34" charset="0"/>
              <a:buChar char="•"/>
            </a:pPr>
            <a:endParaRPr lang="pl-PL" sz="2400" b="0" cap="none" spc="0" dirty="0">
              <a:ln w="0"/>
              <a:solidFill>
                <a:schemeClr val="tx1"/>
              </a:solidFill>
              <a:effectLst>
                <a:outerShdw blurRad="38100" dist="19050" dir="2700000" algn="tl" rotWithShape="0">
                  <a:schemeClr val="dk1">
                    <a:alpha val="40000"/>
                  </a:schemeClr>
                </a:outerShdw>
              </a:effectLst>
            </a:endParaRPr>
          </a:p>
          <a:p>
            <a:endParaRPr lang="pl-PL" sz="2000" b="0" cap="none" spc="0" dirty="0">
              <a:ln w="0"/>
              <a:solidFill>
                <a:schemeClr val="tx1"/>
              </a:solidFill>
              <a:effectLst>
                <a:outerShdw blurRad="38100" dist="19050" dir="2700000" algn="tl" rotWithShape="0">
                  <a:schemeClr val="dk1">
                    <a:alpha val="40000"/>
                  </a:schemeClr>
                </a:outerShdw>
              </a:effectLst>
            </a:endParaRPr>
          </a:p>
          <a:p>
            <a:pPr algn="ctr"/>
            <a:endParaRPr lang="pl-PL" sz="2000" dirty="0">
              <a:ln w="0"/>
              <a:effectLst>
                <a:outerShdw blurRad="38100" dist="19050" dir="2700000" algn="tl" rotWithShape="0">
                  <a:schemeClr val="dk1">
                    <a:alpha val="40000"/>
                  </a:schemeClr>
                </a:outerShdw>
              </a:effectLst>
            </a:endParaRPr>
          </a:p>
          <a:p>
            <a:pPr algn="ctr"/>
            <a:endParaRPr lang="pl-PL" sz="2000" b="0" cap="none" spc="0" dirty="0">
              <a:ln w="0"/>
              <a:solidFill>
                <a:schemeClr val="tx1"/>
              </a:solidFill>
              <a:effectLst>
                <a:outerShdw blurRad="38100" dist="19050" dir="2700000" algn="tl" rotWithShape="0">
                  <a:schemeClr val="dk1">
                    <a:alpha val="40000"/>
                  </a:schemeClr>
                </a:outerShdw>
              </a:effectLst>
            </a:endParaRPr>
          </a:p>
          <a:p>
            <a:pPr algn="ctr"/>
            <a:endParaRPr lang="pl-PL" sz="2000" dirty="0">
              <a:ln w="0"/>
              <a:effectLst>
                <a:outerShdw blurRad="38100" dist="19050" dir="2700000" algn="tl" rotWithShape="0">
                  <a:schemeClr val="dk1">
                    <a:alpha val="40000"/>
                  </a:schemeClr>
                </a:outerShdw>
              </a:effectLst>
            </a:endParaRPr>
          </a:p>
          <a:p>
            <a:pPr algn="ctr"/>
            <a:endParaRPr lang="pl-PL" sz="2000" b="0" cap="none" spc="0" dirty="0">
              <a:ln w="0"/>
              <a:solidFill>
                <a:schemeClr val="tx1"/>
              </a:solidFill>
              <a:effectLst>
                <a:outerShdw blurRad="38100" dist="19050" dir="2700000" algn="tl" rotWithShape="0">
                  <a:schemeClr val="dk1">
                    <a:alpha val="40000"/>
                  </a:schemeClr>
                </a:outerShdw>
              </a:effectLst>
            </a:endParaRPr>
          </a:p>
          <a:p>
            <a:pPr algn="ctr"/>
            <a:endParaRPr lang="pl-PL" sz="2000" dirty="0">
              <a:ln w="0"/>
              <a:effectLst>
                <a:outerShdw blurRad="38100" dist="19050" dir="2700000" algn="tl" rotWithShape="0">
                  <a:schemeClr val="dk1">
                    <a:alpha val="40000"/>
                  </a:schemeClr>
                </a:outerShdw>
              </a:effectLst>
            </a:endParaRPr>
          </a:p>
          <a:p>
            <a:pPr algn="ctr"/>
            <a:endParaRPr lang="pl-PL" sz="2000" b="0" cap="none" spc="0" dirty="0">
              <a:ln w="0"/>
              <a:solidFill>
                <a:schemeClr val="tx1"/>
              </a:solidFill>
              <a:effectLst>
                <a:outerShdw blurRad="38100" dist="19050" dir="2700000" algn="tl" rotWithShape="0">
                  <a:schemeClr val="dk1">
                    <a:alpha val="40000"/>
                  </a:schemeClr>
                </a:outerShdw>
              </a:effectLst>
            </a:endParaRPr>
          </a:p>
          <a:p>
            <a:pPr algn="ctr"/>
            <a:endParaRPr lang="pl-PL" sz="2000" dirty="0">
              <a:ln w="0"/>
              <a:effectLst>
                <a:outerShdw blurRad="38100" dist="19050" dir="2700000" algn="tl" rotWithShape="0">
                  <a:schemeClr val="dk1">
                    <a:alpha val="40000"/>
                  </a:schemeClr>
                </a:outerShdw>
              </a:effectLst>
            </a:endParaRPr>
          </a:p>
          <a:p>
            <a:pPr algn="ctr"/>
            <a:endParaRPr lang="pl-PL" sz="2000" b="0" cap="none" spc="0" dirty="0">
              <a:ln w="0"/>
              <a:solidFill>
                <a:schemeClr val="tx1"/>
              </a:solidFill>
              <a:effectLst>
                <a:outerShdw blurRad="38100" dist="19050" dir="2700000" algn="tl" rotWithShape="0">
                  <a:schemeClr val="dk1">
                    <a:alpha val="40000"/>
                  </a:schemeClr>
                </a:outerShdw>
              </a:effectLst>
            </a:endParaRPr>
          </a:p>
          <a:p>
            <a:pPr algn="ctr"/>
            <a:endParaRPr lang="pl-PL" sz="2000" dirty="0">
              <a:ln w="0"/>
              <a:effectLst>
                <a:outerShdw blurRad="38100" dist="19050" dir="2700000" algn="tl" rotWithShape="0">
                  <a:schemeClr val="dk1">
                    <a:alpha val="40000"/>
                  </a:schemeClr>
                </a:outerShdw>
              </a:effectLst>
            </a:endParaRPr>
          </a:p>
          <a:p>
            <a:pPr algn="ctr"/>
            <a:endParaRPr lang="pl-PL"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21957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13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17</a:t>
            </a:fld>
            <a:endParaRPr lang="pl-PL"/>
          </a:p>
        </p:txBody>
      </p:sp>
      <p:pic>
        <p:nvPicPr>
          <p:cNvPr id="3" name="Obraz 2"/>
          <p:cNvPicPr>
            <a:picLocks noChangeAspect="1"/>
          </p:cNvPicPr>
          <p:nvPr/>
        </p:nvPicPr>
        <p:blipFill>
          <a:blip r:embed="rId2"/>
          <a:stretch>
            <a:fillRect/>
          </a:stretch>
        </p:blipFill>
        <p:spPr>
          <a:xfrm>
            <a:off x="1697011" y="153456"/>
            <a:ext cx="853514" cy="573074"/>
          </a:xfrm>
          <a:prstGeom prst="rect">
            <a:avLst/>
          </a:prstGeom>
        </p:spPr>
      </p:pic>
      <p:pic>
        <p:nvPicPr>
          <p:cNvPr id="4" name="Obraz 3"/>
          <p:cNvPicPr>
            <a:picLocks noChangeAspect="1"/>
          </p:cNvPicPr>
          <p:nvPr/>
        </p:nvPicPr>
        <p:blipFill>
          <a:blip r:embed="rId3"/>
          <a:stretch>
            <a:fillRect/>
          </a:stretch>
        </p:blipFill>
        <p:spPr>
          <a:xfrm>
            <a:off x="4282700" y="153456"/>
            <a:ext cx="560881" cy="585267"/>
          </a:xfrm>
          <a:prstGeom prst="rect">
            <a:avLst/>
          </a:prstGeom>
        </p:spPr>
      </p:pic>
      <p:pic>
        <p:nvPicPr>
          <p:cNvPr id="5" name="Obraz 4"/>
          <p:cNvPicPr>
            <a:picLocks noChangeAspect="1"/>
          </p:cNvPicPr>
          <p:nvPr/>
        </p:nvPicPr>
        <p:blipFill>
          <a:blip r:embed="rId4"/>
          <a:stretch>
            <a:fillRect/>
          </a:stretch>
        </p:blipFill>
        <p:spPr>
          <a:xfrm>
            <a:off x="6487266" y="104683"/>
            <a:ext cx="1341236" cy="792549"/>
          </a:xfrm>
          <a:prstGeom prst="rect">
            <a:avLst/>
          </a:prstGeom>
        </p:spPr>
      </p:pic>
      <p:pic>
        <p:nvPicPr>
          <p:cNvPr id="6" name="Obraz 5"/>
          <p:cNvPicPr>
            <a:picLocks noChangeAspect="1"/>
          </p:cNvPicPr>
          <p:nvPr/>
        </p:nvPicPr>
        <p:blipFill>
          <a:blip r:embed="rId5"/>
          <a:stretch>
            <a:fillRect/>
          </a:stretch>
        </p:blipFill>
        <p:spPr>
          <a:xfrm>
            <a:off x="9295076" y="202228"/>
            <a:ext cx="1054699" cy="695004"/>
          </a:xfrm>
          <a:prstGeom prst="rect">
            <a:avLst/>
          </a:prstGeom>
        </p:spPr>
      </p:pic>
      <p:sp>
        <p:nvSpPr>
          <p:cNvPr id="8" name="Prostokąt 7"/>
          <p:cNvSpPr/>
          <p:nvPr/>
        </p:nvSpPr>
        <p:spPr>
          <a:xfrm>
            <a:off x="2572459" y="758732"/>
            <a:ext cx="7777316"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9" name="Prostokąt 8"/>
          <p:cNvSpPr/>
          <p:nvPr/>
        </p:nvSpPr>
        <p:spPr>
          <a:xfrm>
            <a:off x="353961" y="1035731"/>
            <a:ext cx="11484078" cy="10895290"/>
          </a:xfrm>
          <a:prstGeom prst="rect">
            <a:avLst/>
          </a:prstGeom>
          <a:noFill/>
        </p:spPr>
        <p:txBody>
          <a:bodyPr wrap="square" lIns="91440" tIns="45720" rIns="91440" bIns="45720">
            <a:spAutoFit/>
          </a:bodyPr>
          <a:lstStyle/>
          <a:p>
            <a:pPr algn="ctr"/>
            <a:r>
              <a:rPr lang="pl-PL" sz="3600" b="0" cap="none" spc="0" dirty="0">
                <a:ln w="0"/>
                <a:solidFill>
                  <a:schemeClr val="tx1"/>
                </a:solidFill>
                <a:effectLst>
                  <a:outerShdw blurRad="38100" dist="19050" dir="2700000" algn="tl" rotWithShape="0">
                    <a:schemeClr val="dk1">
                      <a:alpha val="40000"/>
                    </a:schemeClr>
                  </a:outerShdw>
                </a:effectLst>
              </a:rPr>
              <a:t>Dokumentacja do złożenia rozliczenia</a:t>
            </a:r>
          </a:p>
          <a:p>
            <a:pPr algn="ctr"/>
            <a:endParaRPr lang="pl-PL" sz="1000" b="0" cap="none" spc="0" dirty="0">
              <a:ln w="0"/>
              <a:solidFill>
                <a:schemeClr val="tx1"/>
              </a:solidFill>
              <a:effectLst>
                <a:outerShdw blurRad="38100" dist="19050" dir="2700000" algn="tl" rotWithShape="0">
                  <a:schemeClr val="dk1">
                    <a:alpha val="40000"/>
                  </a:schemeClr>
                </a:outerShdw>
              </a:effectLst>
            </a:endParaRPr>
          </a:p>
          <a:p>
            <a:pPr marL="342900" indent="-342900">
              <a:buFont typeface="Arial" panose="020B0604020202020204" pitchFamily="34" charset="0"/>
              <a:buChar char="•"/>
            </a:pPr>
            <a:r>
              <a:rPr lang="pl-PL" sz="2400" dirty="0">
                <a:ln w="0"/>
              </a:rPr>
              <a:t>Wniosek o rozliczenie i sprawozdanie z realizacji grantu;</a:t>
            </a:r>
          </a:p>
          <a:p>
            <a:pPr marL="342900" indent="-342900">
              <a:buFont typeface="Arial" panose="020B0604020202020204" pitchFamily="34" charset="0"/>
              <a:buChar char="•"/>
            </a:pPr>
            <a:r>
              <a:rPr lang="pl-PL" sz="2400" dirty="0">
                <a:ln w="0"/>
              </a:rPr>
              <a:t>Koncepcja Smary </a:t>
            </a:r>
            <a:r>
              <a:rPr lang="pl-PL" sz="2400" dirty="0" err="1">
                <a:ln w="0"/>
              </a:rPr>
              <a:t>Villages</a:t>
            </a:r>
            <a:r>
              <a:rPr lang="pl-PL" sz="2400" dirty="0">
                <a:ln w="0"/>
              </a:rPr>
              <a:t> – wersja papierowa oraz na nośniku elektronicznym.</a:t>
            </a:r>
          </a:p>
          <a:p>
            <a:pPr marL="342900" indent="-342900">
              <a:buFont typeface="Arial" panose="020B0604020202020204" pitchFamily="34" charset="0"/>
              <a:buChar char="•"/>
            </a:pPr>
            <a:r>
              <a:rPr lang="pl-PL" sz="2400" dirty="0">
                <a:ln w="0"/>
              </a:rPr>
              <a:t>Harmonogram odbytych spotkań dotyczący budowania koncepcji Smart </a:t>
            </a:r>
            <a:r>
              <a:rPr lang="pl-PL" sz="2400" dirty="0" err="1">
                <a:ln w="0"/>
              </a:rPr>
              <a:t>Villages</a:t>
            </a:r>
            <a:r>
              <a:rPr lang="pl-PL" sz="2400" dirty="0">
                <a:ln w="0"/>
              </a:rPr>
              <a:t> – załącznik nr 1 do Wniosku o rozliczenie;</a:t>
            </a:r>
          </a:p>
          <a:p>
            <a:pPr marL="342900" indent="-342900">
              <a:buFont typeface="Arial" panose="020B0604020202020204" pitchFamily="34" charset="0"/>
              <a:buChar char="•"/>
            </a:pPr>
            <a:r>
              <a:rPr lang="pl-PL" sz="2400" dirty="0">
                <a:ln w="0"/>
              </a:rPr>
              <a:t>Wykaz imienny uczestników spotkań dotyczących opracowania koncepcji Smart </a:t>
            </a:r>
            <a:r>
              <a:rPr lang="pl-PL" sz="2400" dirty="0" err="1">
                <a:ln w="0"/>
              </a:rPr>
              <a:t>Villages</a:t>
            </a:r>
            <a:r>
              <a:rPr lang="pl-PL" sz="2400" dirty="0">
                <a:ln w="0"/>
              </a:rPr>
              <a:t>–</a:t>
            </a:r>
          </a:p>
          <a:p>
            <a:r>
              <a:rPr lang="pl-PL" sz="2400" dirty="0">
                <a:ln w="0"/>
              </a:rPr>
              <a:t>     załącznik nr 2 do Wniosku o rozliczenie;</a:t>
            </a:r>
          </a:p>
          <a:p>
            <a:pPr marL="342900" indent="-342900">
              <a:buFont typeface="Arial" panose="020B0604020202020204" pitchFamily="34" charset="0"/>
              <a:buChar char="•"/>
            </a:pPr>
            <a:r>
              <a:rPr lang="pl-PL" sz="2400" dirty="0">
                <a:ln w="0"/>
              </a:rPr>
              <a:t>Klauzule RODO do list obecności;</a:t>
            </a:r>
          </a:p>
          <a:p>
            <a:pPr marL="342900" indent="-342900">
              <a:buFont typeface="Arial" panose="020B0604020202020204" pitchFamily="34" charset="0"/>
              <a:buChar char="•"/>
            </a:pPr>
            <a:r>
              <a:rPr lang="pl-PL" sz="2400" dirty="0">
                <a:ln w="0"/>
              </a:rPr>
              <a:t>Oświadczenie partnerów o udziale w tworzeniu koncepcji - załącznik nr 3 do Wniosku o rozliczenie;</a:t>
            </a:r>
          </a:p>
          <a:p>
            <a:pPr marL="342900" indent="-342900">
              <a:buFont typeface="Arial" panose="020B0604020202020204" pitchFamily="34" charset="0"/>
              <a:buChar char="•"/>
            </a:pPr>
            <a:r>
              <a:rPr lang="pl-PL" sz="2400" dirty="0">
                <a:ln w="0"/>
              </a:rPr>
              <a:t>Obowiązek informacyjny – Grantobiorca jest zobowiązany do informowania i rozpowszechniania informacji o pomocy otrzymanej z EFFROW zgodnie z zapisami załącznika III do rozporządzenia 808/2014 opisanymi w księdze Wizualizacji Znaku PROW na lata 2014-2020 oraz zasad określonych przez LGD.</a:t>
            </a:r>
          </a:p>
          <a:p>
            <a:endParaRPr lang="pl-PL" sz="2400" dirty="0">
              <a:ln w="0"/>
            </a:endParaRPr>
          </a:p>
          <a:p>
            <a:pPr marL="342900" indent="-342900">
              <a:buFont typeface="Arial" panose="020B0604020202020204" pitchFamily="34" charset="0"/>
              <a:buChar char="•"/>
            </a:pP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r>
              <a:rPr lang="pl-PL" sz="5400" b="0" cap="none" spc="0" dirty="0">
                <a:ln w="0"/>
                <a:solidFill>
                  <a:schemeClr val="tx1"/>
                </a:solidFill>
                <a:effectLst>
                  <a:outerShdw blurRad="38100" dist="19050" dir="2700000" algn="tl" rotWithShape="0">
                    <a:schemeClr val="dk1">
                      <a:alpha val="40000"/>
                    </a:schemeClr>
                  </a:outerShdw>
                </a:effectLst>
              </a:rPr>
              <a:t> </a:t>
            </a:r>
          </a:p>
        </p:txBody>
      </p:sp>
    </p:spTree>
    <p:extLst>
      <p:ext uri="{BB962C8B-B14F-4D97-AF65-F5344CB8AC3E}">
        <p14:creationId xmlns:p14="http://schemas.microsoft.com/office/powerpoint/2010/main" val="1828967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13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D0BF9B-DD26-47B9-89C7-ACC10D5E7A92}"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3" name="Obraz 2"/>
          <p:cNvPicPr>
            <a:picLocks noChangeAspect="1"/>
          </p:cNvPicPr>
          <p:nvPr/>
        </p:nvPicPr>
        <p:blipFill>
          <a:blip r:embed="rId2"/>
          <a:stretch>
            <a:fillRect/>
          </a:stretch>
        </p:blipFill>
        <p:spPr>
          <a:xfrm>
            <a:off x="1697011" y="153456"/>
            <a:ext cx="853514" cy="573074"/>
          </a:xfrm>
          <a:prstGeom prst="rect">
            <a:avLst/>
          </a:prstGeom>
        </p:spPr>
      </p:pic>
      <p:pic>
        <p:nvPicPr>
          <p:cNvPr id="4" name="Obraz 3"/>
          <p:cNvPicPr>
            <a:picLocks noChangeAspect="1"/>
          </p:cNvPicPr>
          <p:nvPr/>
        </p:nvPicPr>
        <p:blipFill>
          <a:blip r:embed="rId3"/>
          <a:stretch>
            <a:fillRect/>
          </a:stretch>
        </p:blipFill>
        <p:spPr>
          <a:xfrm>
            <a:off x="4282700" y="153456"/>
            <a:ext cx="560881" cy="585267"/>
          </a:xfrm>
          <a:prstGeom prst="rect">
            <a:avLst/>
          </a:prstGeom>
        </p:spPr>
      </p:pic>
      <p:pic>
        <p:nvPicPr>
          <p:cNvPr id="5" name="Obraz 4"/>
          <p:cNvPicPr>
            <a:picLocks noChangeAspect="1"/>
          </p:cNvPicPr>
          <p:nvPr/>
        </p:nvPicPr>
        <p:blipFill>
          <a:blip r:embed="rId4"/>
          <a:stretch>
            <a:fillRect/>
          </a:stretch>
        </p:blipFill>
        <p:spPr>
          <a:xfrm>
            <a:off x="6487266" y="104683"/>
            <a:ext cx="1341236" cy="792549"/>
          </a:xfrm>
          <a:prstGeom prst="rect">
            <a:avLst/>
          </a:prstGeom>
        </p:spPr>
      </p:pic>
      <p:pic>
        <p:nvPicPr>
          <p:cNvPr id="6" name="Obraz 5"/>
          <p:cNvPicPr>
            <a:picLocks noChangeAspect="1"/>
          </p:cNvPicPr>
          <p:nvPr/>
        </p:nvPicPr>
        <p:blipFill>
          <a:blip r:embed="rId5"/>
          <a:stretch>
            <a:fillRect/>
          </a:stretch>
        </p:blipFill>
        <p:spPr>
          <a:xfrm>
            <a:off x="9295076" y="202228"/>
            <a:ext cx="1054699" cy="695004"/>
          </a:xfrm>
          <a:prstGeom prst="rect">
            <a:avLst/>
          </a:prstGeom>
        </p:spPr>
      </p:pic>
      <p:sp>
        <p:nvSpPr>
          <p:cNvPr id="8" name="Prostokąt 7"/>
          <p:cNvSpPr/>
          <p:nvPr/>
        </p:nvSpPr>
        <p:spPr>
          <a:xfrm>
            <a:off x="2572459" y="758732"/>
            <a:ext cx="7777316"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rPr>
              <a:t>„Europejski Fundusz Rolny na rzecz Rozwoju Obszarów Wiejskich: Europa inwestująca w obszary wiejskie.”</a:t>
            </a:r>
          </a:p>
        </p:txBody>
      </p:sp>
      <p:sp>
        <p:nvSpPr>
          <p:cNvPr id="9" name="Prostokąt 8"/>
          <p:cNvSpPr/>
          <p:nvPr/>
        </p:nvSpPr>
        <p:spPr>
          <a:xfrm>
            <a:off x="353961" y="1035731"/>
            <a:ext cx="11484078" cy="8094524"/>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4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5400" b="0" i="0" u="none" strike="noStrike" kern="1200" cap="none" spc="0" normalizeH="0" baseline="0" noProof="0" dirty="0">
                <a:ln w="0"/>
                <a:solidFill>
                  <a:prstClr val="black"/>
                </a:solidFill>
                <a:effectLst/>
                <a:uLnTx/>
                <a:uFillTx/>
                <a:latin typeface="Calibri" panose="020F0502020204030204"/>
                <a:ea typeface="+mn-ea"/>
                <a:cs typeface="+mn-cs"/>
              </a:rPr>
              <a:t>DZIĘKUJĘ ZA UWAGĘ</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3200" b="0" i="0" u="none" strike="noStrike" kern="1200" cap="none" spc="0" normalizeH="0" baseline="0" noProof="0" dirty="0">
                <a:ln w="0"/>
                <a:solidFill>
                  <a:prstClr val="black"/>
                </a:solidFill>
                <a:effectLst/>
                <a:uLnTx/>
                <a:uFillTx/>
                <a:latin typeface="Calibri" panose="020F0502020204030204"/>
                <a:ea typeface="+mn-ea"/>
                <a:cs typeface="+mn-cs"/>
              </a:rPr>
              <a:t>Joanna Szymańska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32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32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400" b="1" i="0" u="none" strike="noStrike" kern="1200" cap="none" spc="0" normalizeH="0" baseline="0" noProof="0" dirty="0">
                <a:ln w="0"/>
                <a:solidFill>
                  <a:prstClr val="black"/>
                </a:solidFill>
                <a:effectLst/>
                <a:uLnTx/>
                <a:uFillTx/>
                <a:latin typeface="Calibri" panose="020F0502020204030204"/>
                <a:ea typeface="+mn-ea"/>
                <a:cs typeface="+mn-cs"/>
              </a:rPr>
              <a:t>W razie pytań i wątpliwości prosimy o kontakt z Biurem LGD.                                                     </a:t>
            </a:r>
            <a: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t>Stowarzyszenie "Ślężanie - Lokalna Grupa Działania"</a:t>
            </a:r>
            <a:b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br>
            <a: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t>ul. Kościuszki 7/9, 55-050 Sobótka</a:t>
            </a:r>
            <a:b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br>
            <a: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t>tel. 71 31 62 171,  e-mail biuro@slezanie.eu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t>www.slezanie.eu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 </a:t>
            </a:r>
          </a:p>
        </p:txBody>
      </p:sp>
      <p:pic>
        <p:nvPicPr>
          <p:cNvPr id="7" name="Obraz 2" descr="C:\Users\intel\Desktop\1.png">
            <a:extLst>
              <a:ext uri="{FF2B5EF4-FFF2-40B4-BE49-F238E27FC236}">
                <a16:creationId xmlns:a16="http://schemas.microsoft.com/office/drawing/2014/main" id="{ADE7B21B-66E5-7C6B-80FF-D42EEF34C67F}"/>
              </a:ext>
            </a:extLst>
          </p:cNvPr>
          <p:cNvPicPr>
            <a:picLocks noChangeAspect="1"/>
          </p:cNvPicPr>
          <p:nvPr/>
        </p:nvPicPr>
        <p:blipFill>
          <a:blip r:embed="rId6"/>
          <a:srcRect/>
          <a:stretch>
            <a:fillRect/>
          </a:stretch>
        </p:blipFill>
        <p:spPr>
          <a:xfrm>
            <a:off x="4843581" y="3031958"/>
            <a:ext cx="2662293" cy="1614793"/>
          </a:xfrm>
          <a:prstGeom prst="rect">
            <a:avLst/>
          </a:prstGeom>
          <a:noFill/>
          <a:ln>
            <a:noFill/>
          </a:ln>
        </p:spPr>
      </p:pic>
    </p:spTree>
    <p:extLst>
      <p:ext uri="{BB962C8B-B14F-4D97-AF65-F5344CB8AC3E}">
        <p14:creationId xmlns:p14="http://schemas.microsoft.com/office/powerpoint/2010/main" val="83064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154954" y="1357532"/>
            <a:ext cx="10356939" cy="5313115"/>
          </a:xfrm>
        </p:spPr>
        <p:txBody>
          <a:bodyPr>
            <a:normAutofit fontScale="90000"/>
          </a:bodyPr>
          <a:lstStyle/>
          <a:p>
            <a:pPr algn="l"/>
            <a:r>
              <a:rPr lang="pl-PL" sz="4000" dirty="0"/>
              <a:t>                   </a:t>
            </a:r>
            <a:r>
              <a:rPr lang="pl-PL" sz="4000" b="1" dirty="0"/>
              <a:t>Lokalna Grupa Działania Ślężanie</a:t>
            </a:r>
            <a:br>
              <a:rPr lang="pl-PL" sz="4000" dirty="0"/>
            </a:br>
            <a:br>
              <a:rPr lang="pl-PL" sz="4000" dirty="0"/>
            </a:br>
            <a:r>
              <a:rPr lang="pl-PL" sz="3100" dirty="0">
                <a:latin typeface="+mn-lt"/>
              </a:rPr>
              <a:t>Gminy członkowskie:                                                   </a:t>
            </a:r>
            <a:br>
              <a:rPr lang="pl-PL" sz="3100" dirty="0">
                <a:latin typeface="+mn-lt"/>
              </a:rPr>
            </a:br>
            <a:br>
              <a:rPr lang="pl-PL" sz="3100" dirty="0">
                <a:latin typeface="+mn-lt"/>
              </a:rPr>
            </a:br>
            <a:r>
              <a:rPr lang="pl-PL" sz="2800" dirty="0">
                <a:latin typeface="+mn-lt"/>
              </a:rPr>
              <a:t>Dzierżoniów, </a:t>
            </a:r>
            <a:br>
              <a:rPr lang="pl-PL" sz="2800" dirty="0">
                <a:latin typeface="+mn-lt"/>
              </a:rPr>
            </a:br>
            <a:r>
              <a:rPr lang="pl-PL" sz="2800" dirty="0">
                <a:latin typeface="+mn-lt"/>
              </a:rPr>
              <a:t>Jordanów Śląski, </a:t>
            </a:r>
            <a:br>
              <a:rPr lang="pl-PL" sz="2800" dirty="0">
                <a:latin typeface="+mn-lt"/>
              </a:rPr>
            </a:br>
            <a:r>
              <a:rPr lang="pl-PL" sz="2800" dirty="0">
                <a:latin typeface="+mn-lt"/>
              </a:rPr>
              <a:t>Łagiewniki,  </a:t>
            </a:r>
            <a:br>
              <a:rPr lang="pl-PL" sz="2800" dirty="0">
                <a:latin typeface="+mn-lt"/>
              </a:rPr>
            </a:br>
            <a:r>
              <a:rPr lang="pl-PL" sz="2800" dirty="0">
                <a:latin typeface="+mn-lt"/>
              </a:rPr>
              <a:t>Marcinowice, </a:t>
            </a:r>
            <a:br>
              <a:rPr lang="pl-PL" sz="2800" dirty="0">
                <a:latin typeface="+mn-lt"/>
              </a:rPr>
            </a:br>
            <a:r>
              <a:rPr lang="pl-PL" sz="2800" dirty="0">
                <a:latin typeface="+mn-lt"/>
              </a:rPr>
              <a:t>Mietków,  </a:t>
            </a:r>
            <a:br>
              <a:rPr lang="pl-PL" sz="2800" dirty="0">
                <a:latin typeface="+mn-lt"/>
              </a:rPr>
            </a:br>
            <a:r>
              <a:rPr lang="pl-PL" sz="2800" dirty="0">
                <a:latin typeface="+mn-lt"/>
              </a:rPr>
              <a:t>Niemcza,  </a:t>
            </a:r>
            <a:br>
              <a:rPr lang="pl-PL" sz="2800" dirty="0">
                <a:latin typeface="+mn-lt"/>
              </a:rPr>
            </a:br>
            <a:r>
              <a:rPr lang="pl-PL" sz="2800" dirty="0">
                <a:latin typeface="+mn-lt"/>
              </a:rPr>
              <a:t>Piława Górna, </a:t>
            </a:r>
            <a:br>
              <a:rPr lang="pl-PL" sz="2800" dirty="0">
                <a:latin typeface="+mn-lt"/>
              </a:rPr>
            </a:br>
            <a:r>
              <a:rPr lang="pl-PL" sz="2800" dirty="0">
                <a:latin typeface="+mn-lt"/>
              </a:rPr>
              <a:t>Sobótka</a:t>
            </a:r>
            <a:br>
              <a:rPr lang="pl-PL" sz="2800" dirty="0">
                <a:latin typeface="+mn-lt"/>
              </a:rPr>
            </a:br>
            <a:endParaRPr lang="pl-PL" sz="2800" dirty="0">
              <a:latin typeface="+mn-lt"/>
            </a:endParaRPr>
          </a:p>
        </p:txBody>
      </p:sp>
      <p:sp>
        <p:nvSpPr>
          <p:cNvPr id="3" name="Podtytuł 2"/>
          <p:cNvSpPr>
            <a:spLocks noGrp="1"/>
          </p:cNvSpPr>
          <p:nvPr>
            <p:ph type="subTitle" idx="1"/>
          </p:nvPr>
        </p:nvSpPr>
        <p:spPr>
          <a:xfrm flipV="1">
            <a:off x="680107" y="1363718"/>
            <a:ext cx="4251234" cy="344371"/>
          </a:xfrm>
        </p:spPr>
        <p:txBody>
          <a:bodyPr>
            <a:normAutofit fontScale="47500" lnSpcReduction="20000"/>
          </a:bodyPr>
          <a:lstStyle/>
          <a:p>
            <a:pPr algn="ctr"/>
            <a:r>
              <a:rPr lang="pl-PL" sz="4400" dirty="0"/>
              <a:t>       </a:t>
            </a:r>
          </a:p>
        </p:txBody>
      </p:sp>
      <p:sp>
        <p:nvSpPr>
          <p:cNvPr id="10" name="Symbol zastępczy numeru slajdu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D0BF9B-DD26-47B9-89C7-ACC10D5E7A92}"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4" name="Obraz 3"/>
          <p:cNvPicPr>
            <a:picLocks noChangeAspect="1"/>
          </p:cNvPicPr>
          <p:nvPr/>
        </p:nvPicPr>
        <p:blipFill>
          <a:blip r:embed="rId2"/>
          <a:stretch>
            <a:fillRect/>
          </a:stretch>
        </p:blipFill>
        <p:spPr>
          <a:xfrm>
            <a:off x="940537" y="251469"/>
            <a:ext cx="853514" cy="573074"/>
          </a:xfrm>
          <a:prstGeom prst="rect">
            <a:avLst/>
          </a:prstGeom>
        </p:spPr>
      </p:pic>
      <p:pic>
        <p:nvPicPr>
          <p:cNvPr id="5" name="Obraz 4"/>
          <p:cNvPicPr>
            <a:picLocks noChangeAspect="1"/>
          </p:cNvPicPr>
          <p:nvPr/>
        </p:nvPicPr>
        <p:blipFill>
          <a:blip r:embed="rId3"/>
          <a:stretch>
            <a:fillRect/>
          </a:stretch>
        </p:blipFill>
        <p:spPr>
          <a:xfrm>
            <a:off x="4114578" y="187353"/>
            <a:ext cx="560881" cy="585267"/>
          </a:xfrm>
          <a:prstGeom prst="rect">
            <a:avLst/>
          </a:prstGeom>
        </p:spPr>
      </p:pic>
      <p:pic>
        <p:nvPicPr>
          <p:cNvPr id="6" name="Obraz 5"/>
          <p:cNvPicPr>
            <a:picLocks noChangeAspect="1"/>
          </p:cNvPicPr>
          <p:nvPr/>
        </p:nvPicPr>
        <p:blipFill>
          <a:blip r:embed="rId4"/>
          <a:stretch>
            <a:fillRect/>
          </a:stretch>
        </p:blipFill>
        <p:spPr>
          <a:xfrm>
            <a:off x="6571855" y="158444"/>
            <a:ext cx="1335140" cy="792549"/>
          </a:xfrm>
          <a:prstGeom prst="rect">
            <a:avLst/>
          </a:prstGeom>
        </p:spPr>
      </p:pic>
      <p:pic>
        <p:nvPicPr>
          <p:cNvPr id="7" name="Obraz 6"/>
          <p:cNvPicPr>
            <a:picLocks noChangeAspect="1"/>
          </p:cNvPicPr>
          <p:nvPr/>
        </p:nvPicPr>
        <p:blipFill>
          <a:blip r:embed="rId5"/>
          <a:stretch>
            <a:fillRect/>
          </a:stretch>
        </p:blipFill>
        <p:spPr>
          <a:xfrm>
            <a:off x="9453263" y="225149"/>
            <a:ext cx="1054699" cy="695004"/>
          </a:xfrm>
          <a:prstGeom prst="rect">
            <a:avLst/>
          </a:prstGeom>
        </p:spPr>
      </p:pic>
      <p:sp>
        <p:nvSpPr>
          <p:cNvPr id="8" name="Prostokąt 7"/>
          <p:cNvSpPr/>
          <p:nvPr/>
        </p:nvSpPr>
        <p:spPr>
          <a:xfrm>
            <a:off x="940537" y="1015763"/>
            <a:ext cx="10396057"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rPr>
              <a:t>„Europejski Fundusz Rolny na rzecz Rozwoju Obszarów Wiejskich: Europa inwestująca w obszary wiejskie.”</a:t>
            </a:r>
          </a:p>
        </p:txBody>
      </p:sp>
      <p:pic>
        <p:nvPicPr>
          <p:cNvPr id="11" name="Obraz 10">
            <a:extLst>
              <a:ext uri="{FF2B5EF4-FFF2-40B4-BE49-F238E27FC236}">
                <a16:creationId xmlns:a16="http://schemas.microsoft.com/office/drawing/2014/main" id="{3299B923-C0B1-D82F-8F75-A1BC30BAD37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40160" y="2402810"/>
            <a:ext cx="3569910" cy="433260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65753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32000">
              <a:schemeClr val="accent6">
                <a:lumMod val="45000"/>
                <a:lumOff val="55000"/>
              </a:schemeClr>
            </a:gs>
            <a:gs pos="85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3</a:t>
            </a:fld>
            <a:endParaRPr lang="pl-PL"/>
          </a:p>
        </p:txBody>
      </p:sp>
      <p:pic>
        <p:nvPicPr>
          <p:cNvPr id="3" name="Obraz 2"/>
          <p:cNvPicPr>
            <a:picLocks noChangeAspect="1"/>
          </p:cNvPicPr>
          <p:nvPr/>
        </p:nvPicPr>
        <p:blipFill>
          <a:blip r:embed="rId2"/>
          <a:stretch>
            <a:fillRect/>
          </a:stretch>
        </p:blipFill>
        <p:spPr>
          <a:xfrm>
            <a:off x="1323385" y="198882"/>
            <a:ext cx="853514" cy="573074"/>
          </a:xfrm>
          <a:prstGeom prst="rect">
            <a:avLst/>
          </a:prstGeom>
        </p:spPr>
      </p:pic>
      <p:pic>
        <p:nvPicPr>
          <p:cNvPr id="4" name="Obraz 3"/>
          <p:cNvPicPr>
            <a:picLocks noChangeAspect="1"/>
          </p:cNvPicPr>
          <p:nvPr/>
        </p:nvPicPr>
        <p:blipFill>
          <a:blip r:embed="rId3"/>
          <a:stretch>
            <a:fillRect/>
          </a:stretch>
        </p:blipFill>
        <p:spPr>
          <a:xfrm>
            <a:off x="4082662" y="186689"/>
            <a:ext cx="560881" cy="585267"/>
          </a:xfrm>
          <a:prstGeom prst="rect">
            <a:avLst/>
          </a:prstGeom>
        </p:spPr>
      </p:pic>
      <p:pic>
        <p:nvPicPr>
          <p:cNvPr id="5" name="Obraz 4"/>
          <p:cNvPicPr>
            <a:picLocks noChangeAspect="1"/>
          </p:cNvPicPr>
          <p:nvPr/>
        </p:nvPicPr>
        <p:blipFill>
          <a:blip r:embed="rId4"/>
          <a:stretch>
            <a:fillRect/>
          </a:stretch>
        </p:blipFill>
        <p:spPr>
          <a:xfrm>
            <a:off x="6509978" y="186689"/>
            <a:ext cx="1335140" cy="792549"/>
          </a:xfrm>
          <a:prstGeom prst="rect">
            <a:avLst/>
          </a:prstGeom>
        </p:spPr>
      </p:pic>
      <p:pic>
        <p:nvPicPr>
          <p:cNvPr id="6" name="Obraz 5"/>
          <p:cNvPicPr>
            <a:picLocks noChangeAspect="1"/>
          </p:cNvPicPr>
          <p:nvPr/>
        </p:nvPicPr>
        <p:blipFill>
          <a:blip r:embed="rId5"/>
          <a:stretch>
            <a:fillRect/>
          </a:stretch>
        </p:blipFill>
        <p:spPr>
          <a:xfrm>
            <a:off x="9354069" y="198882"/>
            <a:ext cx="1054699" cy="695004"/>
          </a:xfrm>
          <a:prstGeom prst="rect">
            <a:avLst/>
          </a:prstGeom>
        </p:spPr>
      </p:pic>
      <p:sp>
        <p:nvSpPr>
          <p:cNvPr id="7" name="Prostokąt 6"/>
          <p:cNvSpPr/>
          <p:nvPr/>
        </p:nvSpPr>
        <p:spPr>
          <a:xfrm>
            <a:off x="2703871" y="893886"/>
            <a:ext cx="7360768"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8" name="Prostokąt 7"/>
          <p:cNvSpPr/>
          <p:nvPr/>
        </p:nvSpPr>
        <p:spPr>
          <a:xfrm>
            <a:off x="442452" y="1424944"/>
            <a:ext cx="11287432" cy="5139869"/>
          </a:xfrm>
          <a:prstGeom prst="rect">
            <a:avLst/>
          </a:prstGeom>
          <a:noFill/>
        </p:spPr>
        <p:txBody>
          <a:bodyPr wrap="square" lIns="91440" tIns="45720" rIns="91440" bIns="45720">
            <a:spAutoFit/>
          </a:bodyPr>
          <a:lstStyle/>
          <a:p>
            <a:pPr algn="ctr"/>
            <a:r>
              <a:rPr lang="pl-PL" sz="4000" dirty="0">
                <a:ln w="0"/>
                <a:effectLst>
                  <a:outerShdw blurRad="38100" dist="19050" dir="2700000" algn="tl" rotWithShape="0">
                    <a:schemeClr val="dk1">
                      <a:alpha val="40000"/>
                    </a:schemeClr>
                  </a:outerShdw>
                </a:effectLst>
              </a:rPr>
              <a:t>DOKUMENTY STRATEGICZNE</a:t>
            </a:r>
          </a:p>
          <a:p>
            <a:pPr algn="ctr"/>
            <a:endParaRPr lang="pl-PL" sz="4000" dirty="0">
              <a:ln w="0"/>
              <a:effectLst>
                <a:outerShdw blurRad="38100" dist="19050" dir="2700000" algn="tl" rotWithShape="0">
                  <a:schemeClr val="dk1">
                    <a:alpha val="40000"/>
                  </a:schemeClr>
                </a:outerShdw>
              </a:effectLst>
            </a:endParaRPr>
          </a:p>
          <a:p>
            <a:pPr algn="ctr"/>
            <a:endParaRPr lang="pl-PL" sz="4000" dirty="0">
              <a:ln w="0"/>
              <a:effectLst>
                <a:outerShdw blurRad="38100" dist="19050" dir="2700000" algn="tl" rotWithShape="0">
                  <a:schemeClr val="dk1">
                    <a:alpha val="40000"/>
                  </a:schemeClr>
                </a:outerShdw>
              </a:effectLst>
            </a:endParaRPr>
          </a:p>
          <a:p>
            <a:pPr algn="ctr"/>
            <a:endParaRPr lang="pl-PL" sz="4000" dirty="0">
              <a:ln w="0"/>
              <a:effectLst>
                <a:outerShdw blurRad="38100" dist="19050" dir="2700000" algn="tl" rotWithShape="0">
                  <a:schemeClr val="dk1">
                    <a:alpha val="40000"/>
                  </a:schemeClr>
                </a:outerShdw>
              </a:effectLst>
            </a:endParaRPr>
          </a:p>
          <a:p>
            <a:pPr algn="ctr"/>
            <a:endParaRPr lang="pl-PL" sz="2000" b="0" cap="none" spc="0" dirty="0">
              <a:ln w="0"/>
              <a:solidFill>
                <a:schemeClr val="tx1"/>
              </a:solidFill>
              <a:effectLst>
                <a:outerShdw blurRad="38100" dist="19050" dir="2700000" algn="tl" rotWithShape="0">
                  <a:schemeClr val="dk1">
                    <a:alpha val="40000"/>
                  </a:schemeClr>
                </a:outerShdw>
              </a:effectLst>
            </a:endParaRPr>
          </a:p>
          <a:p>
            <a:endParaRPr lang="pl-PL" sz="2800" dirty="0">
              <a:ln w="0"/>
              <a:effectLst>
                <a:outerShdw blurRad="38100" dist="19050" dir="2700000" algn="tl" rotWithShape="0">
                  <a:schemeClr val="dk1">
                    <a:alpha val="40000"/>
                  </a:schemeClr>
                </a:outerShdw>
              </a:effectLst>
            </a:endParaRPr>
          </a:p>
          <a:p>
            <a:pPr algn="ctr"/>
            <a:endParaRPr lang="pl-PL" sz="4000" b="0" cap="none" spc="0" dirty="0">
              <a:ln w="0"/>
              <a:solidFill>
                <a:schemeClr val="tx1"/>
              </a:solidFill>
              <a:effectLst>
                <a:outerShdw blurRad="38100" dist="19050" dir="2700000" algn="tl" rotWithShape="0">
                  <a:schemeClr val="dk1">
                    <a:alpha val="40000"/>
                  </a:schemeClr>
                </a:outerShdw>
              </a:effectLst>
            </a:endParaRPr>
          </a:p>
          <a:p>
            <a:pPr algn="ctr"/>
            <a:endParaRPr lang="pl-PL" sz="4000" dirty="0">
              <a:ln w="0"/>
              <a:effectLst>
                <a:outerShdw blurRad="38100" dist="19050" dir="2700000" algn="tl" rotWithShape="0">
                  <a:schemeClr val="dk1">
                    <a:alpha val="40000"/>
                  </a:schemeClr>
                </a:outerShdw>
              </a:effectLst>
            </a:endParaRPr>
          </a:p>
          <a:p>
            <a:pPr algn="ctr"/>
            <a:endParaRPr lang="pl-PL" sz="4000" b="0" cap="none" spc="0" dirty="0">
              <a:ln w="0"/>
              <a:solidFill>
                <a:schemeClr val="tx1"/>
              </a:solidFill>
              <a:effectLst>
                <a:outerShdw blurRad="38100" dist="19050" dir="2700000" algn="tl" rotWithShape="0">
                  <a:schemeClr val="dk1">
                    <a:alpha val="40000"/>
                  </a:schemeClr>
                </a:outerShdw>
              </a:effectLst>
            </a:endParaRPr>
          </a:p>
        </p:txBody>
      </p:sp>
      <p:sp>
        <p:nvSpPr>
          <p:cNvPr id="9" name="Prostokąt 8"/>
          <p:cNvSpPr/>
          <p:nvPr/>
        </p:nvSpPr>
        <p:spPr>
          <a:xfrm>
            <a:off x="442452" y="1305342"/>
            <a:ext cx="10911348" cy="6001643"/>
          </a:xfrm>
          <a:prstGeom prst="rect">
            <a:avLst/>
          </a:prstGeom>
        </p:spPr>
        <p:txBody>
          <a:bodyPr wrap="square">
            <a:spAutoFit/>
          </a:bodyPr>
          <a:lstStyle/>
          <a:p>
            <a:endParaRPr lang="pl-PL" dirty="0"/>
          </a:p>
          <a:p>
            <a:endParaRPr lang="pl-PL" dirty="0"/>
          </a:p>
          <a:p>
            <a:endParaRPr lang="pl-PL" dirty="0"/>
          </a:p>
          <a:p>
            <a:endParaRPr lang="pl-PL" dirty="0"/>
          </a:p>
          <a:p>
            <a:pPr marL="285750" indent="-285750">
              <a:buFont typeface="Wingdings" panose="05000000000000000000" pitchFamily="2" charset="2"/>
              <a:buChar char="§"/>
            </a:pPr>
            <a:r>
              <a:rPr lang="pl-PL" sz="2000" dirty="0"/>
              <a:t>Rozporządzenie Ministra Rolnictwa i Rozwoju Wsi z 24.09.2015 r. w sprawie szczegółowych warunków i trybu przyznawania pomocy finansowej w ramach poddziałania „Wsparcie na wdrażanie operacji w ramach strategii rozwoju lokalnego kierowanego przez społeczność” objętego Programem Rozwoju Obszarów Wiejskich na lata 2014–2020 (z późniejszymi zmianami),</a:t>
            </a:r>
          </a:p>
          <a:p>
            <a:endParaRPr lang="pl-PL" sz="2000" dirty="0"/>
          </a:p>
          <a:p>
            <a:pPr marL="285750" indent="-285750">
              <a:buFont typeface="Wingdings" panose="05000000000000000000" pitchFamily="2" charset="2"/>
              <a:buChar char="§"/>
            </a:pPr>
            <a:r>
              <a:rPr lang="pl-PL" sz="2000" dirty="0"/>
              <a:t>Lokalna Strategia Rozwoju,</a:t>
            </a:r>
          </a:p>
          <a:p>
            <a:endParaRPr lang="pl-PL" sz="2000" dirty="0"/>
          </a:p>
          <a:p>
            <a:pPr marL="285750" indent="-285750">
              <a:buFont typeface="Wingdings" panose="05000000000000000000" pitchFamily="2" charset="2"/>
              <a:buChar char="§"/>
            </a:pPr>
            <a:r>
              <a:rPr lang="pl-PL" sz="2000" dirty="0"/>
              <a:t>Procedura wyboru operacji grantowych,</a:t>
            </a:r>
          </a:p>
          <a:p>
            <a:endParaRPr lang="pl-PL" sz="2000" dirty="0"/>
          </a:p>
          <a:p>
            <a:pPr marL="285750" indent="-285750">
              <a:buFont typeface="Wingdings" panose="05000000000000000000" pitchFamily="2" charset="2"/>
              <a:buChar char="§"/>
            </a:pPr>
            <a:r>
              <a:rPr lang="pl-PL" sz="2000" dirty="0"/>
              <a:t>Statut i regulaminy LGD, </a:t>
            </a:r>
          </a:p>
          <a:p>
            <a:endParaRPr lang="pl-PL" sz="2000" dirty="0"/>
          </a:p>
          <a:p>
            <a:pPr marL="285750" indent="-285750">
              <a:buFont typeface="Wingdings" panose="05000000000000000000" pitchFamily="2" charset="2"/>
              <a:buChar char="§"/>
            </a:pPr>
            <a:r>
              <a:rPr lang="pl-PL" sz="2000" dirty="0"/>
              <a:t>Ogłoszenie o naborze wniosków</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55456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D0BF9B-DD26-47B9-89C7-ACC10D5E7A92}"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3" name="Obraz 2"/>
          <p:cNvPicPr>
            <a:picLocks noChangeAspect="1"/>
          </p:cNvPicPr>
          <p:nvPr/>
        </p:nvPicPr>
        <p:blipFill>
          <a:blip r:embed="rId2"/>
          <a:stretch>
            <a:fillRect/>
          </a:stretch>
        </p:blipFill>
        <p:spPr>
          <a:xfrm>
            <a:off x="1173244" y="156846"/>
            <a:ext cx="853514" cy="573074"/>
          </a:xfrm>
          <a:prstGeom prst="rect">
            <a:avLst/>
          </a:prstGeom>
        </p:spPr>
      </p:pic>
      <p:pic>
        <p:nvPicPr>
          <p:cNvPr id="4" name="Obraz 3"/>
          <p:cNvPicPr>
            <a:picLocks noChangeAspect="1"/>
          </p:cNvPicPr>
          <p:nvPr/>
        </p:nvPicPr>
        <p:blipFill>
          <a:blip r:embed="rId3"/>
          <a:stretch>
            <a:fillRect/>
          </a:stretch>
        </p:blipFill>
        <p:spPr>
          <a:xfrm>
            <a:off x="4075250" y="170760"/>
            <a:ext cx="560881" cy="585267"/>
          </a:xfrm>
          <a:prstGeom prst="rect">
            <a:avLst/>
          </a:prstGeom>
        </p:spPr>
      </p:pic>
      <p:pic>
        <p:nvPicPr>
          <p:cNvPr id="5" name="Obraz 4"/>
          <p:cNvPicPr>
            <a:picLocks noChangeAspect="1"/>
          </p:cNvPicPr>
          <p:nvPr/>
        </p:nvPicPr>
        <p:blipFill>
          <a:blip r:embed="rId4"/>
          <a:stretch>
            <a:fillRect/>
          </a:stretch>
        </p:blipFill>
        <p:spPr>
          <a:xfrm>
            <a:off x="6490314" y="182953"/>
            <a:ext cx="1335140" cy="792549"/>
          </a:xfrm>
          <a:prstGeom prst="rect">
            <a:avLst/>
          </a:prstGeom>
        </p:spPr>
      </p:pic>
      <p:pic>
        <p:nvPicPr>
          <p:cNvPr id="6" name="Obraz 5"/>
          <p:cNvPicPr>
            <a:picLocks noChangeAspect="1"/>
          </p:cNvPicPr>
          <p:nvPr/>
        </p:nvPicPr>
        <p:blipFill>
          <a:blip r:embed="rId5"/>
          <a:stretch>
            <a:fillRect/>
          </a:stretch>
        </p:blipFill>
        <p:spPr>
          <a:xfrm>
            <a:off x="9454850" y="182953"/>
            <a:ext cx="1054699" cy="695004"/>
          </a:xfrm>
          <a:prstGeom prst="rect">
            <a:avLst/>
          </a:prstGeom>
        </p:spPr>
      </p:pic>
      <p:sp>
        <p:nvSpPr>
          <p:cNvPr id="7" name="Prostokąt 6"/>
          <p:cNvSpPr/>
          <p:nvPr/>
        </p:nvSpPr>
        <p:spPr>
          <a:xfrm>
            <a:off x="462117" y="877957"/>
            <a:ext cx="11120282"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rPr>
              <a:t>„Europejski Fundusz Rolny na rzecz Rozwoju Obszarów Wiejskich: Europa inwestująca w obszary wiejskie.”</a:t>
            </a:r>
          </a:p>
        </p:txBody>
      </p:sp>
      <p:sp>
        <p:nvSpPr>
          <p:cNvPr id="8" name="Prostokąt 7"/>
          <p:cNvSpPr/>
          <p:nvPr/>
        </p:nvSpPr>
        <p:spPr>
          <a:xfrm>
            <a:off x="825910" y="1451031"/>
            <a:ext cx="10527889"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pole tekstowe 9">
            <a:extLst>
              <a:ext uri="{FF2B5EF4-FFF2-40B4-BE49-F238E27FC236}">
                <a16:creationId xmlns:a16="http://schemas.microsoft.com/office/drawing/2014/main" id="{6187B49C-696F-DC84-0851-BC8D43B62280}"/>
              </a:ext>
            </a:extLst>
          </p:cNvPr>
          <p:cNvSpPr txBox="1"/>
          <p:nvPr/>
        </p:nvSpPr>
        <p:spPr>
          <a:xfrm>
            <a:off x="574412" y="1444461"/>
            <a:ext cx="11312787" cy="689419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4000" b="1" i="0" u="none" strike="noStrike" kern="1200" cap="all" spc="-60" normalizeH="0" baseline="0" noProof="0" dirty="0">
                <a:ln>
                  <a:noFill/>
                </a:ln>
                <a:solidFill>
                  <a:prstClr val="black"/>
                </a:solidFill>
                <a:effectLst/>
                <a:uLnTx/>
                <a:uFillTx/>
                <a:latin typeface="Calibri" panose="020F0502020204030204"/>
                <a:ea typeface="+mn-ea"/>
                <a:cs typeface="+mn-cs"/>
              </a:rPr>
              <a:t>Lokalna Strategia Rozwoju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3600" b="1" i="0" u="none" strike="noStrike" kern="1200" cap="all" spc="-60" normalizeH="0" baseline="0" noProof="0" dirty="0">
              <a:ln>
                <a:noFill/>
              </a:ln>
              <a:solidFill>
                <a:prstClr val="black"/>
              </a:solidFill>
              <a:effectLst/>
              <a:uLnTx/>
              <a:uFillTx/>
              <a:latin typeface="Arial Blac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60" normalizeH="0" baseline="0" noProof="0" dirty="0">
                <a:ln>
                  <a:noFill/>
                </a:ln>
                <a:solidFill>
                  <a:prstClr val="black"/>
                </a:solidFill>
                <a:effectLst/>
                <a:uLnTx/>
                <a:uFillTx/>
                <a:latin typeface="Calibri" panose="020F0502020204030204"/>
                <a:ea typeface="+mn-ea"/>
                <a:cs typeface="Arial" panose="020B0604020202020204" pitchFamily="34" charset="0"/>
              </a:rPr>
              <a:t>Dostępna jest do pobrania na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60" normalizeH="0" baseline="0" noProof="0" dirty="0">
                <a:ln>
                  <a:noFill/>
                </a:ln>
                <a:solidFill>
                  <a:prstClr val="black"/>
                </a:solidFill>
                <a:effectLst/>
                <a:uLnTx/>
                <a:uFillTx/>
                <a:latin typeface="Calibri" panose="020F0502020204030204"/>
                <a:ea typeface="+mn-ea"/>
                <a:cs typeface="Arial" panose="020B0604020202020204" pitchFamily="34" charset="0"/>
              </a:rPr>
              <a:t>stronie internetowej LGD Ślężanie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60" normalizeH="0" baseline="0" noProof="0" dirty="0">
                <a:ln>
                  <a:noFill/>
                </a:ln>
                <a:solidFill>
                  <a:srgbClr val="FF0000"/>
                </a:solidFill>
                <a:effectLst/>
                <a:uLnTx/>
                <a:uFillTx/>
                <a:latin typeface="Calibri" panose="020F0502020204030204"/>
                <a:ea typeface="+mn-ea"/>
                <a:cs typeface="Arial" panose="020B0604020202020204" pitchFamily="34" charset="0"/>
              </a:rPr>
              <a:t>www.slezanie.eu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60" normalizeH="0" baseline="0" noProof="0" dirty="0">
                <a:ln>
                  <a:noFill/>
                </a:ln>
                <a:solidFill>
                  <a:prstClr val="black"/>
                </a:solidFill>
                <a:effectLst/>
                <a:uLnTx/>
                <a:uFillTx/>
                <a:latin typeface="Calibri" panose="020F0502020204030204"/>
                <a:ea typeface="+mn-ea"/>
                <a:cs typeface="Arial" panose="020B0604020202020204" pitchFamily="34" charset="0"/>
              </a:rPr>
              <a:t>w zakładce PROW 2014-2020.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400" b="0" i="0" u="none" strike="noStrike" kern="1200" cap="none" spc="-60" normalizeH="0" baseline="0" noProof="0" dirty="0">
              <a:ln>
                <a:noFill/>
              </a:ln>
              <a:solidFill>
                <a:prstClr val="black"/>
              </a:solidFill>
              <a:effectLst/>
              <a:uLnTx/>
              <a:uFillTx/>
              <a:latin typeface="Arial Black"/>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400" b="0" i="0" u="none" strike="noStrike" kern="1200" cap="none" spc="-60" normalizeH="0" baseline="0" noProof="0" dirty="0">
              <a:ln>
                <a:noFill/>
              </a:ln>
              <a:solidFill>
                <a:prstClr val="black"/>
              </a:solidFill>
              <a:effectLst/>
              <a:uLnTx/>
              <a:uFillTx/>
              <a:latin typeface="Arial Black"/>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400" b="0" i="0" u="none" strike="noStrike" kern="1200" cap="none" spc="-60" normalizeH="0" baseline="0" noProof="0" dirty="0">
              <a:ln>
                <a:noFill/>
              </a:ln>
              <a:solidFill>
                <a:prstClr val="black"/>
              </a:solidFill>
              <a:effectLst/>
              <a:uLnTx/>
              <a:uFillTx/>
              <a:latin typeface="Arial Black"/>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400" b="0" i="0" u="none" strike="noStrike" kern="1200" cap="none" spc="-60" normalizeH="0" baseline="0" noProof="0" dirty="0">
              <a:ln>
                <a:noFill/>
              </a:ln>
              <a:solidFill>
                <a:prstClr val="black"/>
              </a:solidFill>
              <a:effectLst/>
              <a:uLnTx/>
              <a:uFillTx/>
              <a:latin typeface="Arial Black"/>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3600" b="1" i="0" u="none" strike="noStrike" kern="1200" cap="all" spc="-60" normalizeH="0" baseline="0" noProof="0" dirty="0">
              <a:ln>
                <a:noFill/>
              </a:ln>
              <a:solidFill>
                <a:prstClr val="black"/>
              </a:solidFill>
              <a:effectLst/>
              <a:uLnTx/>
              <a:uFillTx/>
              <a:latin typeface="Arial Black"/>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3600" b="1" i="0" u="none" strike="noStrike" kern="1200" cap="all" spc="-60" normalizeH="0" baseline="0" noProof="0" dirty="0">
              <a:ln>
                <a:noFill/>
              </a:ln>
              <a:solidFill>
                <a:prstClr val="black"/>
              </a:solidFill>
              <a:effectLst/>
              <a:uLnTx/>
              <a:uFillTx/>
              <a:latin typeface="Arial Black"/>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3600" b="1" i="0" u="none" strike="noStrike" kern="1200" cap="all" spc="-60" normalizeH="0" baseline="0" noProof="0" dirty="0">
              <a:ln>
                <a:noFill/>
              </a:ln>
              <a:solidFill>
                <a:prstClr val="black"/>
              </a:solidFill>
              <a:effectLst/>
              <a:uLnTx/>
              <a:uFillTx/>
              <a:latin typeface="Arial Black"/>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Symbol zastępczy zawartości 7">
            <a:extLst>
              <a:ext uri="{FF2B5EF4-FFF2-40B4-BE49-F238E27FC236}">
                <a16:creationId xmlns:a16="http://schemas.microsoft.com/office/drawing/2014/main" id="{6961177C-3486-7E40-3056-00C2BF7BA6D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95694" y="2189695"/>
            <a:ext cx="3089840" cy="4373563"/>
          </a:xfrm>
          <a:prstGeom prst="rect">
            <a:avLst/>
          </a:prstGeom>
        </p:spPr>
      </p:pic>
    </p:spTree>
    <p:extLst>
      <p:ext uri="{BB962C8B-B14F-4D97-AF65-F5344CB8AC3E}">
        <p14:creationId xmlns:p14="http://schemas.microsoft.com/office/powerpoint/2010/main" val="2237943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5</a:t>
            </a:fld>
            <a:endParaRPr lang="pl-PL"/>
          </a:p>
        </p:txBody>
      </p:sp>
      <p:pic>
        <p:nvPicPr>
          <p:cNvPr id="3" name="Obraz 2"/>
          <p:cNvPicPr>
            <a:picLocks noChangeAspect="1"/>
          </p:cNvPicPr>
          <p:nvPr/>
        </p:nvPicPr>
        <p:blipFill>
          <a:blip r:embed="rId2"/>
          <a:stretch>
            <a:fillRect/>
          </a:stretch>
        </p:blipFill>
        <p:spPr>
          <a:xfrm>
            <a:off x="1173244" y="156846"/>
            <a:ext cx="853514" cy="573074"/>
          </a:xfrm>
          <a:prstGeom prst="rect">
            <a:avLst/>
          </a:prstGeom>
        </p:spPr>
      </p:pic>
      <p:pic>
        <p:nvPicPr>
          <p:cNvPr id="4" name="Obraz 3"/>
          <p:cNvPicPr>
            <a:picLocks noChangeAspect="1"/>
          </p:cNvPicPr>
          <p:nvPr/>
        </p:nvPicPr>
        <p:blipFill>
          <a:blip r:embed="rId3"/>
          <a:stretch>
            <a:fillRect/>
          </a:stretch>
        </p:blipFill>
        <p:spPr>
          <a:xfrm>
            <a:off x="4075250" y="170760"/>
            <a:ext cx="560881" cy="585267"/>
          </a:xfrm>
          <a:prstGeom prst="rect">
            <a:avLst/>
          </a:prstGeom>
        </p:spPr>
      </p:pic>
      <p:pic>
        <p:nvPicPr>
          <p:cNvPr id="5" name="Obraz 4"/>
          <p:cNvPicPr>
            <a:picLocks noChangeAspect="1"/>
          </p:cNvPicPr>
          <p:nvPr/>
        </p:nvPicPr>
        <p:blipFill>
          <a:blip r:embed="rId4"/>
          <a:stretch>
            <a:fillRect/>
          </a:stretch>
        </p:blipFill>
        <p:spPr>
          <a:xfrm>
            <a:off x="6490314" y="182953"/>
            <a:ext cx="1335140" cy="792549"/>
          </a:xfrm>
          <a:prstGeom prst="rect">
            <a:avLst/>
          </a:prstGeom>
        </p:spPr>
      </p:pic>
      <p:pic>
        <p:nvPicPr>
          <p:cNvPr id="6" name="Obraz 5"/>
          <p:cNvPicPr>
            <a:picLocks noChangeAspect="1"/>
          </p:cNvPicPr>
          <p:nvPr/>
        </p:nvPicPr>
        <p:blipFill>
          <a:blip r:embed="rId5"/>
          <a:stretch>
            <a:fillRect/>
          </a:stretch>
        </p:blipFill>
        <p:spPr>
          <a:xfrm>
            <a:off x="9454850" y="182953"/>
            <a:ext cx="1054699" cy="695004"/>
          </a:xfrm>
          <a:prstGeom prst="rect">
            <a:avLst/>
          </a:prstGeom>
        </p:spPr>
      </p:pic>
      <p:sp>
        <p:nvSpPr>
          <p:cNvPr id="7" name="Prostokąt 6"/>
          <p:cNvSpPr/>
          <p:nvPr/>
        </p:nvSpPr>
        <p:spPr>
          <a:xfrm>
            <a:off x="462117" y="877957"/>
            <a:ext cx="11120282" cy="276999"/>
          </a:xfrm>
          <a:prstGeom prst="rect">
            <a:avLst/>
          </a:prstGeom>
        </p:spPr>
        <p:txBody>
          <a:bodyPr wrap="square">
            <a:spAutoFit/>
          </a:bodyPr>
          <a:lstStyle/>
          <a:p>
            <a:pPr algn="ctr"/>
            <a:r>
              <a:rPr lang="pl-PL" sz="1200" dirty="0"/>
              <a:t>„Europejski Fundusz Rolny na rzecz Rozwoju Obszarów Wiejskich: Europa inwestująca w obszary wiejskie.”</a:t>
            </a:r>
          </a:p>
        </p:txBody>
      </p:sp>
      <p:sp>
        <p:nvSpPr>
          <p:cNvPr id="8" name="Prostokąt 7"/>
          <p:cNvSpPr/>
          <p:nvPr/>
        </p:nvSpPr>
        <p:spPr>
          <a:xfrm>
            <a:off x="825910" y="1451031"/>
            <a:ext cx="10527889" cy="5786199"/>
          </a:xfrm>
          <a:prstGeom prst="rect">
            <a:avLst/>
          </a:prstGeom>
        </p:spPr>
        <p:txBody>
          <a:bodyPr wrap="square">
            <a:spAutoFit/>
          </a:bodyPr>
          <a:lstStyle/>
          <a:p>
            <a:pPr algn="ctr"/>
            <a:r>
              <a:rPr lang="pl-PL" sz="2000" b="1" dirty="0"/>
              <a:t>ROZPORZĄDZENIE</a:t>
            </a:r>
          </a:p>
          <a:p>
            <a:pPr algn="ctr"/>
            <a:r>
              <a:rPr lang="pl-PL" sz="2000" b="1" dirty="0"/>
              <a:t>MINISTRA ROLNICTWA I ROZWOJU WSI </a:t>
            </a:r>
          </a:p>
          <a:p>
            <a:pPr algn="ctr"/>
            <a:r>
              <a:rPr lang="pl-PL" sz="2000" dirty="0"/>
              <a:t>z dnia 24 września 2015 r.</a:t>
            </a:r>
          </a:p>
          <a:p>
            <a:pPr algn="ctr"/>
            <a:r>
              <a:rPr lang="pl-PL" sz="2000" dirty="0"/>
              <a:t>w sprawie szczegółowych warunków i trybu przyznawania pomocy finansowej w ramach poddziałania "Wsparcie na wdrażanie operacji w ramach strategii rozwoju lokalnego kierowanego przez społeczność" objętego Programem Rozwoju Obszarów Wiejskich na lata 2014-2020 w dniu 04.01.2022 r</a:t>
            </a:r>
          </a:p>
          <a:p>
            <a:pPr algn="ctr"/>
            <a:endParaRPr lang="pl-PL" sz="2000" dirty="0"/>
          </a:p>
          <a:p>
            <a:pPr algn="ctr"/>
            <a:r>
              <a:rPr lang="pl-PL" sz="2000" dirty="0"/>
              <a:t>wprowadza nowy zakres tematyczny projektów grantowych tj.</a:t>
            </a:r>
          </a:p>
          <a:p>
            <a:pPr algn="ctr"/>
            <a:endParaRPr lang="pl-PL" sz="2000" dirty="0"/>
          </a:p>
          <a:p>
            <a:pPr algn="ctr"/>
            <a:endParaRPr lang="pl-PL" sz="2000" dirty="0"/>
          </a:p>
          <a:p>
            <a:r>
              <a:rPr lang="pl-PL" sz="2000" b="1" dirty="0"/>
              <a:t>9) oddolnych i lokalnych koncepcji rozwoju wsi, mających na celu wypracowanie efektywnych i</a:t>
            </a:r>
          </a:p>
          <a:p>
            <a:r>
              <a:rPr lang="pl-PL" sz="2000" b="1" dirty="0"/>
              <a:t>niestandardowych rozwiązań lokalnych problemów miejscowości wiejskich dzięki innowacyjnemu podejściu, zwanych dalej „koncepcjami inteligentnych wsi”.</a:t>
            </a: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740041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19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6</a:t>
            </a:fld>
            <a:endParaRPr lang="pl-PL"/>
          </a:p>
        </p:txBody>
      </p:sp>
      <p:pic>
        <p:nvPicPr>
          <p:cNvPr id="4" name="Obraz 3"/>
          <p:cNvPicPr>
            <a:picLocks noChangeAspect="1"/>
          </p:cNvPicPr>
          <p:nvPr/>
        </p:nvPicPr>
        <p:blipFill>
          <a:blip r:embed="rId2"/>
          <a:stretch>
            <a:fillRect/>
          </a:stretch>
        </p:blipFill>
        <p:spPr>
          <a:xfrm>
            <a:off x="1264392" y="160443"/>
            <a:ext cx="853514" cy="573074"/>
          </a:xfrm>
          <a:prstGeom prst="rect">
            <a:avLst/>
          </a:prstGeom>
        </p:spPr>
      </p:pic>
      <p:pic>
        <p:nvPicPr>
          <p:cNvPr id="5" name="Obraz 4"/>
          <p:cNvPicPr>
            <a:picLocks noChangeAspect="1"/>
          </p:cNvPicPr>
          <p:nvPr/>
        </p:nvPicPr>
        <p:blipFill>
          <a:blip r:embed="rId3"/>
          <a:stretch>
            <a:fillRect/>
          </a:stretch>
        </p:blipFill>
        <p:spPr>
          <a:xfrm>
            <a:off x="4038418" y="192397"/>
            <a:ext cx="560881" cy="585267"/>
          </a:xfrm>
          <a:prstGeom prst="rect">
            <a:avLst/>
          </a:prstGeom>
        </p:spPr>
      </p:pic>
      <p:pic>
        <p:nvPicPr>
          <p:cNvPr id="6" name="Obraz 5"/>
          <p:cNvPicPr>
            <a:picLocks noChangeAspect="1"/>
          </p:cNvPicPr>
          <p:nvPr/>
        </p:nvPicPr>
        <p:blipFill>
          <a:blip r:embed="rId4"/>
          <a:stretch>
            <a:fillRect/>
          </a:stretch>
        </p:blipFill>
        <p:spPr>
          <a:xfrm>
            <a:off x="6519811" y="143625"/>
            <a:ext cx="1335140" cy="792549"/>
          </a:xfrm>
          <a:prstGeom prst="rect">
            <a:avLst/>
          </a:prstGeom>
        </p:spPr>
      </p:pic>
      <p:pic>
        <p:nvPicPr>
          <p:cNvPr id="7" name="Obraz 6"/>
          <p:cNvPicPr>
            <a:picLocks noChangeAspect="1"/>
          </p:cNvPicPr>
          <p:nvPr/>
        </p:nvPicPr>
        <p:blipFill>
          <a:blip r:embed="rId5"/>
          <a:stretch>
            <a:fillRect/>
          </a:stretch>
        </p:blipFill>
        <p:spPr>
          <a:xfrm>
            <a:off x="9454850" y="192397"/>
            <a:ext cx="1054699" cy="695004"/>
          </a:xfrm>
          <a:prstGeom prst="rect">
            <a:avLst/>
          </a:prstGeom>
        </p:spPr>
      </p:pic>
      <p:sp>
        <p:nvSpPr>
          <p:cNvPr id="8" name="Prostokąt 7"/>
          <p:cNvSpPr/>
          <p:nvPr/>
        </p:nvSpPr>
        <p:spPr>
          <a:xfrm>
            <a:off x="2867694" y="899873"/>
            <a:ext cx="7461549"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9" name="Prostokąt 8"/>
          <p:cNvSpPr/>
          <p:nvPr/>
        </p:nvSpPr>
        <p:spPr>
          <a:xfrm>
            <a:off x="294969" y="1218285"/>
            <a:ext cx="11474244" cy="4616648"/>
          </a:xfrm>
          <a:prstGeom prst="rect">
            <a:avLst/>
          </a:prstGeom>
          <a:noFill/>
        </p:spPr>
        <p:txBody>
          <a:bodyPr wrap="square" lIns="91440" tIns="45720" rIns="91440" bIns="45720">
            <a:spAutoFit/>
          </a:bodyPr>
          <a:lstStyle/>
          <a:p>
            <a:pPr algn="ctr"/>
            <a:r>
              <a:rPr lang="pl-PL" sz="5400" dirty="0">
                <a:ln w="0"/>
                <a:effectLst>
                  <a:outerShdw blurRad="38100" dist="19050" dir="2700000" algn="tl" rotWithShape="0">
                    <a:schemeClr val="dk1">
                      <a:alpha val="40000"/>
                    </a:schemeClr>
                  </a:outerShdw>
                </a:effectLst>
              </a:rPr>
              <a:t>LSR</a:t>
            </a:r>
          </a:p>
          <a:p>
            <a:pPr algn="ctr"/>
            <a:endParaRPr lang="pl-PL" sz="2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sp>
        <p:nvSpPr>
          <p:cNvPr id="10" name="Prostokąt 9"/>
          <p:cNvSpPr/>
          <p:nvPr/>
        </p:nvSpPr>
        <p:spPr>
          <a:xfrm>
            <a:off x="383459" y="2119452"/>
            <a:ext cx="11474244" cy="4493538"/>
          </a:xfrm>
          <a:prstGeom prst="rect">
            <a:avLst/>
          </a:prstGeom>
        </p:spPr>
        <p:txBody>
          <a:bodyPr wrap="square">
            <a:spAutoFit/>
          </a:bodyPr>
          <a:lstStyle/>
          <a:p>
            <a:pPr marL="285750" indent="-285750">
              <a:buFont typeface="Wingdings" panose="05000000000000000000" pitchFamily="2" charset="2"/>
              <a:buChar char="§"/>
            </a:pPr>
            <a:r>
              <a:rPr lang="pl-PL" sz="2200" b="1" dirty="0"/>
              <a:t>Cel ogólny 3: </a:t>
            </a:r>
          </a:p>
          <a:p>
            <a:r>
              <a:rPr lang="pl-PL" sz="2200" dirty="0"/>
              <a:t>     Aktywizacja mieszkańców obszaru LSR do 2022 r.</a:t>
            </a:r>
          </a:p>
          <a:p>
            <a:endParaRPr lang="pl-PL" sz="2200" dirty="0"/>
          </a:p>
          <a:p>
            <a:pPr marL="285750" indent="-285750">
              <a:buFont typeface="Wingdings" panose="05000000000000000000" pitchFamily="2" charset="2"/>
              <a:buChar char="§"/>
            </a:pPr>
            <a:r>
              <a:rPr lang="pl-PL" sz="2200" b="1" dirty="0"/>
              <a:t>Cel szczegółowy: </a:t>
            </a:r>
          </a:p>
          <a:p>
            <a:r>
              <a:rPr lang="pl-PL" sz="2200" dirty="0"/>
              <a:t>     3.1 Aktywizacja i integracja mieszkańców obszaru LSR do 2022 r.</a:t>
            </a:r>
          </a:p>
          <a:p>
            <a:endParaRPr lang="pl-PL" sz="2200" dirty="0"/>
          </a:p>
          <a:p>
            <a:pPr marL="285750" indent="-285750">
              <a:buFont typeface="Wingdings" panose="05000000000000000000" pitchFamily="2" charset="2"/>
              <a:buChar char="§"/>
            </a:pPr>
            <a:r>
              <a:rPr lang="pl-PL" sz="2200" b="1" dirty="0"/>
              <a:t>Przedsięwzięcie: </a:t>
            </a:r>
          </a:p>
          <a:p>
            <a:r>
              <a:rPr lang="pl-PL" sz="2200" dirty="0"/>
              <a:t>     3.1.3. Opracowanie koncepcji Smart </a:t>
            </a:r>
            <a:r>
              <a:rPr lang="pl-PL" sz="2200" dirty="0" err="1"/>
              <a:t>Villages</a:t>
            </a:r>
            <a:r>
              <a:rPr lang="pl-PL" sz="2200" dirty="0"/>
              <a:t>.</a:t>
            </a:r>
          </a:p>
          <a:p>
            <a:endParaRPr lang="pl-PL" sz="2200" dirty="0"/>
          </a:p>
          <a:p>
            <a:endParaRPr lang="pl-PL" sz="2200" dirty="0"/>
          </a:p>
          <a:p>
            <a:r>
              <a:rPr lang="pl-PL" sz="2200" b="1" dirty="0"/>
              <a:t>Wskaźniki:</a:t>
            </a:r>
          </a:p>
          <a:p>
            <a:pPr marL="285750" indent="-285750">
              <a:buFont typeface="Wingdings" panose="05000000000000000000" pitchFamily="2" charset="2"/>
              <a:buChar char="§"/>
            </a:pPr>
            <a:r>
              <a:rPr lang="pl-PL" sz="2200" dirty="0"/>
              <a:t>Wskaźnik produktu - Liczba opracowanych koncepcji Smart </a:t>
            </a:r>
            <a:r>
              <a:rPr lang="pl-PL" sz="2200" dirty="0" err="1"/>
              <a:t>Villages</a:t>
            </a:r>
            <a:r>
              <a:rPr lang="pl-PL" sz="2200" dirty="0"/>
              <a:t>.</a:t>
            </a:r>
          </a:p>
          <a:p>
            <a:pPr marL="285750" indent="-285750">
              <a:buFont typeface="Wingdings" panose="05000000000000000000" pitchFamily="2" charset="2"/>
              <a:buChar char="§"/>
            </a:pPr>
            <a:r>
              <a:rPr lang="pl-PL" sz="2200" dirty="0"/>
              <a:t>Wskaźnik rezultatu - Liczba osób uczestniczących w spotkaniach konsultacyjno-informacyjnych.</a:t>
            </a:r>
          </a:p>
        </p:txBody>
      </p:sp>
    </p:spTree>
    <p:extLst>
      <p:ext uri="{BB962C8B-B14F-4D97-AF65-F5344CB8AC3E}">
        <p14:creationId xmlns:p14="http://schemas.microsoft.com/office/powerpoint/2010/main" val="300998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7</a:t>
            </a:fld>
            <a:endParaRPr lang="pl-PL"/>
          </a:p>
        </p:txBody>
      </p:sp>
      <p:pic>
        <p:nvPicPr>
          <p:cNvPr id="3" name="Obraz 2"/>
          <p:cNvPicPr>
            <a:picLocks noChangeAspect="1"/>
          </p:cNvPicPr>
          <p:nvPr/>
        </p:nvPicPr>
        <p:blipFill>
          <a:blip r:embed="rId2"/>
          <a:stretch>
            <a:fillRect/>
          </a:stretch>
        </p:blipFill>
        <p:spPr>
          <a:xfrm>
            <a:off x="1343049" y="153456"/>
            <a:ext cx="853514" cy="573074"/>
          </a:xfrm>
          <a:prstGeom prst="rect">
            <a:avLst/>
          </a:prstGeom>
        </p:spPr>
      </p:pic>
      <p:pic>
        <p:nvPicPr>
          <p:cNvPr id="4" name="Obraz 3"/>
          <p:cNvPicPr>
            <a:picLocks noChangeAspect="1"/>
          </p:cNvPicPr>
          <p:nvPr/>
        </p:nvPicPr>
        <p:blipFill>
          <a:blip r:embed="rId3"/>
          <a:stretch>
            <a:fillRect/>
          </a:stretch>
        </p:blipFill>
        <p:spPr>
          <a:xfrm>
            <a:off x="3917933" y="153456"/>
            <a:ext cx="560881" cy="585267"/>
          </a:xfrm>
          <a:prstGeom prst="rect">
            <a:avLst/>
          </a:prstGeom>
        </p:spPr>
      </p:pic>
      <p:pic>
        <p:nvPicPr>
          <p:cNvPr id="5" name="Obraz 4"/>
          <p:cNvPicPr>
            <a:picLocks noChangeAspect="1"/>
          </p:cNvPicPr>
          <p:nvPr/>
        </p:nvPicPr>
        <p:blipFill>
          <a:blip r:embed="rId4"/>
          <a:stretch>
            <a:fillRect/>
          </a:stretch>
        </p:blipFill>
        <p:spPr>
          <a:xfrm>
            <a:off x="6200184" y="153456"/>
            <a:ext cx="1335140" cy="792549"/>
          </a:xfrm>
          <a:prstGeom prst="rect">
            <a:avLst/>
          </a:prstGeom>
        </p:spPr>
      </p:pic>
      <p:pic>
        <p:nvPicPr>
          <p:cNvPr id="6" name="Obraz 5"/>
          <p:cNvPicPr>
            <a:picLocks noChangeAspect="1"/>
          </p:cNvPicPr>
          <p:nvPr/>
        </p:nvPicPr>
        <p:blipFill>
          <a:blip r:embed="rId5"/>
          <a:stretch>
            <a:fillRect/>
          </a:stretch>
        </p:blipFill>
        <p:spPr>
          <a:xfrm>
            <a:off x="9454850" y="202228"/>
            <a:ext cx="1054699" cy="695004"/>
          </a:xfrm>
          <a:prstGeom prst="rect">
            <a:avLst/>
          </a:prstGeom>
        </p:spPr>
      </p:pic>
      <p:sp>
        <p:nvSpPr>
          <p:cNvPr id="9" name="Prostokąt 8"/>
          <p:cNvSpPr/>
          <p:nvPr/>
        </p:nvSpPr>
        <p:spPr>
          <a:xfrm>
            <a:off x="2871020" y="897232"/>
            <a:ext cx="10481186"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10" name="Prostokąt 9"/>
          <p:cNvSpPr/>
          <p:nvPr/>
        </p:nvSpPr>
        <p:spPr>
          <a:xfrm>
            <a:off x="78658" y="1332740"/>
            <a:ext cx="11956026" cy="8433078"/>
          </a:xfrm>
          <a:prstGeom prst="rect">
            <a:avLst/>
          </a:prstGeom>
          <a:noFill/>
        </p:spPr>
        <p:txBody>
          <a:bodyPr wrap="square" lIns="91440" tIns="45720" rIns="91440" bIns="45720">
            <a:spAutoFit/>
          </a:bodyPr>
          <a:lstStyle/>
          <a:p>
            <a:pPr algn="ctr"/>
            <a:r>
              <a:rPr lang="pl-PL" sz="4800" b="0" cap="none" spc="0" dirty="0">
                <a:ln w="0"/>
                <a:solidFill>
                  <a:schemeClr val="tx1"/>
                </a:solidFill>
                <a:effectLst>
                  <a:outerShdw blurRad="38100" dist="19050" dir="2700000" algn="tl" rotWithShape="0">
                    <a:schemeClr val="dk1">
                      <a:alpha val="40000"/>
                    </a:schemeClr>
                  </a:outerShdw>
                </a:effectLst>
              </a:rPr>
              <a:t>Finansowanie</a:t>
            </a:r>
            <a:endParaRPr lang="pl-PL" sz="2000" b="0" cap="none" spc="0" dirty="0">
              <a:ln w="0"/>
              <a:solidFill>
                <a:schemeClr val="tx1"/>
              </a:solidFill>
              <a:effectLst>
                <a:outerShdw blurRad="38100" dist="19050" dir="2700000" algn="tl" rotWithShape="0">
                  <a:schemeClr val="dk1">
                    <a:alpha val="40000"/>
                  </a:schemeClr>
                </a:outerShdw>
              </a:effectLst>
            </a:endParaRPr>
          </a:p>
          <a:p>
            <a:pPr algn="ctr"/>
            <a:endParaRPr lang="pl-PL" sz="2000" b="0" cap="none" spc="0" dirty="0">
              <a:ln w="0"/>
              <a:solidFill>
                <a:schemeClr val="tx1"/>
              </a:solidFill>
              <a:effectLst>
                <a:outerShdw blurRad="38100" dist="19050" dir="2700000" algn="tl" rotWithShape="0">
                  <a:schemeClr val="dk1">
                    <a:alpha val="40000"/>
                  </a:schemeClr>
                </a:outerShdw>
              </a:effectLst>
            </a:endParaRPr>
          </a:p>
          <a:p>
            <a:pPr marL="342900" indent="-342900">
              <a:buFont typeface="Wingdings" panose="05000000000000000000" pitchFamily="2" charset="2"/>
              <a:buChar char="§"/>
            </a:pPr>
            <a:r>
              <a:rPr lang="pl-PL" dirty="0">
                <a:ln w="0"/>
              </a:rPr>
              <a:t>Pomoc na projekt grantowy dot. koncepcji inteligentnych wsi jest przyznawana jeżeli całkowita wartość operacji wynosi nie mniej niż 20 tys. złotych. Wysokość pomocy przyznanej na jeden projekt grantowy nie może przekroczyć 300 tys. zł.</a:t>
            </a:r>
          </a:p>
          <a:p>
            <a:pPr marL="342900" indent="-342900">
              <a:buFont typeface="Wingdings" panose="05000000000000000000" pitchFamily="2" charset="2"/>
              <a:buChar char="§"/>
            </a:pPr>
            <a:r>
              <a:rPr lang="pl-PL" b="1" dirty="0">
                <a:ln w="0"/>
              </a:rPr>
              <a:t>Wysokość środków, które posiada LGD na to zadanie to 13 017,27 euro = 52 069,08 zł. Opracowanych zostanie 13 koncepcji.</a:t>
            </a:r>
          </a:p>
          <a:p>
            <a:pPr marL="342900" indent="-342900">
              <a:buFont typeface="Wingdings" panose="05000000000000000000" pitchFamily="2" charset="2"/>
              <a:buChar char="§"/>
            </a:pPr>
            <a:r>
              <a:rPr lang="pl-PL" dirty="0">
                <a:ln w="0"/>
              </a:rPr>
              <a:t>Granty zostaną udzielone </a:t>
            </a:r>
            <a:r>
              <a:rPr lang="pl-PL" dirty="0" err="1">
                <a:ln w="0"/>
              </a:rPr>
              <a:t>grantobiorcom</a:t>
            </a:r>
            <a:r>
              <a:rPr lang="pl-PL" dirty="0">
                <a:ln w="0"/>
              </a:rPr>
              <a:t> na podstawie umowy o powierzenie grantu, do wysokości limitu, który wynosi 110 tys. złotych na jednego </a:t>
            </a:r>
            <a:r>
              <a:rPr lang="pl-PL" dirty="0" err="1">
                <a:ln w="0"/>
              </a:rPr>
              <a:t>grantobiorcę</a:t>
            </a:r>
            <a:r>
              <a:rPr lang="pl-PL" dirty="0">
                <a:ln w="0"/>
              </a:rPr>
              <a:t> w ramach projektów grantowych realizowanych przez daną LGD.</a:t>
            </a:r>
          </a:p>
          <a:p>
            <a:pPr marL="342900" indent="-342900">
              <a:buFont typeface="Wingdings" panose="05000000000000000000" pitchFamily="2" charset="2"/>
              <a:buChar char="§"/>
            </a:pPr>
            <a:r>
              <a:rPr lang="pl-PL" dirty="0">
                <a:ln w="0"/>
              </a:rPr>
              <a:t>kwoty grantów udzielonych jednostkom sektora finansów publicznych nie przekraczają 20% kwoty środków przyznanych na dany projekt grantowy.</a:t>
            </a:r>
          </a:p>
          <a:p>
            <a:pPr marL="342900" indent="-342900">
              <a:buFont typeface="Wingdings" panose="05000000000000000000" pitchFamily="2" charset="2"/>
              <a:buChar char="§"/>
            </a:pPr>
            <a:r>
              <a:rPr lang="pl-PL" sz="2000" b="1" dirty="0">
                <a:ln w="0"/>
              </a:rPr>
              <a:t>Wysokość grantu dot. koncepcji inteligentnych wsi wynosi 4 tys. zł</a:t>
            </a:r>
            <a:r>
              <a:rPr lang="pl-PL" sz="2000" dirty="0">
                <a:ln w="0"/>
              </a:rPr>
              <a:t>. </a:t>
            </a:r>
          </a:p>
          <a:p>
            <a:pPr marL="342900" indent="-342900">
              <a:buFont typeface="Wingdings" panose="05000000000000000000" pitchFamily="2" charset="2"/>
              <a:buChar char="§"/>
            </a:pPr>
            <a:r>
              <a:rPr lang="pl-PL" sz="2000" b="1" dirty="0">
                <a:ln w="0"/>
              </a:rPr>
              <a:t>Grant dot. opracowania Koncepcji SV ma być finansowany w formie ryczałtu. </a:t>
            </a:r>
            <a:endParaRPr lang="pl-PL" sz="2000" dirty="0">
              <a:ln w="0"/>
            </a:endParaRPr>
          </a:p>
          <a:p>
            <a:pPr marL="342900" indent="-342900">
              <a:buFont typeface="Wingdings" panose="05000000000000000000" pitchFamily="2" charset="2"/>
              <a:buChar char="§"/>
            </a:pPr>
            <a:r>
              <a:rPr lang="pl-PL" sz="2000" b="1" dirty="0">
                <a:ln w="0"/>
              </a:rPr>
              <a:t>Ze względu na ryczałtowy sposób finansowania grantów związanych z opracowaniem Koncepcji SV, LGD nie będzie oceniała racjonalności wydatków</a:t>
            </a:r>
            <a:r>
              <a:rPr lang="pl-PL" sz="2000" dirty="0">
                <a:ln w="0"/>
              </a:rPr>
              <a:t>, </a:t>
            </a:r>
            <a:r>
              <a:rPr lang="pl-PL" sz="2000" b="1" dirty="0">
                <a:ln w="0"/>
              </a:rPr>
              <a:t>nie</a:t>
            </a:r>
            <a:r>
              <a:rPr lang="pl-PL" sz="2000" dirty="0">
                <a:ln w="0"/>
              </a:rPr>
              <a:t> </a:t>
            </a:r>
            <a:r>
              <a:rPr lang="pl-PL" sz="2000" b="1" dirty="0">
                <a:ln w="0"/>
              </a:rPr>
              <a:t>będzie potrzeby przeprowadzania badania racjonalności wydatków i tym samym badania rynku.</a:t>
            </a:r>
          </a:p>
          <a:p>
            <a:pPr marL="342900" indent="-342900">
              <a:buFont typeface="Wingdings" panose="05000000000000000000" pitchFamily="2" charset="2"/>
              <a:buChar char="§"/>
            </a:pPr>
            <a:r>
              <a:rPr lang="pl-PL" sz="2000" b="1" cap="none" spc="0" dirty="0">
                <a:ln w="0"/>
                <a:solidFill>
                  <a:schemeClr val="tx1"/>
                </a:solidFill>
              </a:rPr>
              <a:t>Wypłata </a:t>
            </a:r>
            <a:r>
              <a:rPr lang="pl-PL" sz="2000" b="1" dirty="0">
                <a:ln w="0"/>
              </a:rPr>
              <a:t>w formie refundacji </a:t>
            </a:r>
            <a:r>
              <a:rPr lang="pl-PL" sz="2000" b="1" cap="none" spc="0" dirty="0">
                <a:ln w="0"/>
                <a:solidFill>
                  <a:schemeClr val="tx1"/>
                </a:solidFill>
              </a:rPr>
              <a:t>nastąpi na podstawie prawidłowo złożonego rozliczenia.</a:t>
            </a:r>
          </a:p>
          <a:p>
            <a:endParaRPr lang="pl-PL" sz="2000" cap="none" spc="0" dirty="0">
              <a:ln w="0"/>
              <a:solidFill>
                <a:schemeClr val="tx1"/>
              </a:solidFill>
            </a:endParaRPr>
          </a:p>
          <a:p>
            <a:pPr algn="ctr"/>
            <a:endParaRPr lang="pl-PL" sz="4800" dirty="0">
              <a:ln w="0"/>
              <a:effectLst>
                <a:outerShdw blurRad="38100" dist="19050" dir="2700000" algn="tl" rotWithShape="0">
                  <a:schemeClr val="dk1">
                    <a:alpha val="40000"/>
                  </a:schemeClr>
                </a:outerShdw>
              </a:effectLst>
            </a:endParaRPr>
          </a:p>
          <a:p>
            <a:pPr algn="ctr"/>
            <a:endParaRPr lang="pl-PL" sz="4800" b="0" cap="none" spc="0" dirty="0">
              <a:ln w="0"/>
              <a:solidFill>
                <a:schemeClr val="tx1"/>
              </a:solidFill>
              <a:effectLst>
                <a:outerShdw blurRad="38100" dist="19050" dir="2700000" algn="tl" rotWithShape="0">
                  <a:schemeClr val="dk1">
                    <a:alpha val="40000"/>
                  </a:schemeClr>
                </a:outerShdw>
              </a:effectLst>
            </a:endParaRPr>
          </a:p>
          <a:p>
            <a:pPr algn="ctr"/>
            <a:endParaRPr lang="pl-PL" sz="2000" dirty="0">
              <a:ln w="0"/>
              <a:effectLst>
                <a:outerShdw blurRad="38100" dist="19050" dir="2700000" algn="tl" rotWithShape="0">
                  <a:schemeClr val="dk1">
                    <a:alpha val="40000"/>
                  </a:schemeClr>
                </a:outerShdw>
              </a:effectLst>
            </a:endParaRPr>
          </a:p>
          <a:p>
            <a:pPr algn="ctr"/>
            <a:endParaRPr lang="pl-PL" sz="2000" b="0" cap="none" spc="0" dirty="0">
              <a:ln w="0"/>
              <a:solidFill>
                <a:schemeClr val="tx1"/>
              </a:solidFill>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0742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8</a:t>
            </a:fld>
            <a:endParaRPr lang="pl-PL"/>
          </a:p>
        </p:txBody>
      </p:sp>
      <p:pic>
        <p:nvPicPr>
          <p:cNvPr id="3" name="Obraz 2"/>
          <p:cNvPicPr>
            <a:picLocks noChangeAspect="1"/>
          </p:cNvPicPr>
          <p:nvPr/>
        </p:nvPicPr>
        <p:blipFill>
          <a:blip r:embed="rId2"/>
          <a:stretch>
            <a:fillRect/>
          </a:stretch>
        </p:blipFill>
        <p:spPr>
          <a:xfrm>
            <a:off x="1274224" y="163289"/>
            <a:ext cx="853514" cy="573074"/>
          </a:xfrm>
          <a:prstGeom prst="rect">
            <a:avLst/>
          </a:prstGeom>
        </p:spPr>
      </p:pic>
      <p:pic>
        <p:nvPicPr>
          <p:cNvPr id="4" name="Obraz 3"/>
          <p:cNvPicPr>
            <a:picLocks noChangeAspect="1"/>
          </p:cNvPicPr>
          <p:nvPr/>
        </p:nvPicPr>
        <p:blipFill>
          <a:blip r:embed="rId3"/>
          <a:stretch>
            <a:fillRect/>
          </a:stretch>
        </p:blipFill>
        <p:spPr>
          <a:xfrm>
            <a:off x="3927766" y="163289"/>
            <a:ext cx="560881" cy="585267"/>
          </a:xfrm>
          <a:prstGeom prst="rect">
            <a:avLst/>
          </a:prstGeom>
        </p:spPr>
      </p:pic>
      <p:pic>
        <p:nvPicPr>
          <p:cNvPr id="5" name="Obraz 4"/>
          <p:cNvPicPr>
            <a:picLocks noChangeAspect="1"/>
          </p:cNvPicPr>
          <p:nvPr/>
        </p:nvPicPr>
        <p:blipFill>
          <a:blip r:embed="rId4"/>
          <a:stretch>
            <a:fillRect/>
          </a:stretch>
        </p:blipFill>
        <p:spPr>
          <a:xfrm>
            <a:off x="6140717" y="114516"/>
            <a:ext cx="1335140" cy="792549"/>
          </a:xfrm>
          <a:prstGeom prst="rect">
            <a:avLst/>
          </a:prstGeom>
        </p:spPr>
      </p:pic>
      <p:pic>
        <p:nvPicPr>
          <p:cNvPr id="6" name="Obraz 5"/>
          <p:cNvPicPr>
            <a:picLocks noChangeAspect="1"/>
          </p:cNvPicPr>
          <p:nvPr/>
        </p:nvPicPr>
        <p:blipFill>
          <a:blip r:embed="rId5"/>
          <a:stretch>
            <a:fillRect/>
          </a:stretch>
        </p:blipFill>
        <p:spPr>
          <a:xfrm>
            <a:off x="9127927" y="212061"/>
            <a:ext cx="1054699" cy="695004"/>
          </a:xfrm>
          <a:prstGeom prst="rect">
            <a:avLst/>
          </a:prstGeom>
        </p:spPr>
      </p:pic>
      <p:sp>
        <p:nvSpPr>
          <p:cNvPr id="7" name="Prostokąt 6"/>
          <p:cNvSpPr/>
          <p:nvPr/>
        </p:nvSpPr>
        <p:spPr>
          <a:xfrm>
            <a:off x="2675399" y="907065"/>
            <a:ext cx="7953272" cy="369332"/>
          </a:xfrm>
          <a:prstGeom prst="rect">
            <a:avLst/>
          </a:prstGeom>
        </p:spPr>
        <p:txBody>
          <a:bodyPr wrap="square">
            <a:spAutoFit/>
          </a:bodyPr>
          <a:lstStyle/>
          <a:p>
            <a:r>
              <a:rPr lang="pl-PL" dirty="0"/>
              <a:t>„</a:t>
            </a:r>
            <a:r>
              <a:rPr lang="pl-PL" sz="1200" dirty="0"/>
              <a:t>Europejski Fundusz Rolny na rzecz Rozwoju Obszarów Wiejskich: Europa inwestująca w obszary wiejskie.”</a:t>
            </a:r>
          </a:p>
        </p:txBody>
      </p:sp>
      <p:sp>
        <p:nvSpPr>
          <p:cNvPr id="8" name="Prostokąt 7"/>
          <p:cNvSpPr/>
          <p:nvPr/>
        </p:nvSpPr>
        <p:spPr>
          <a:xfrm>
            <a:off x="304801" y="1568179"/>
            <a:ext cx="11474244" cy="8156079"/>
          </a:xfrm>
          <a:prstGeom prst="rect">
            <a:avLst/>
          </a:prstGeom>
          <a:noFill/>
        </p:spPr>
        <p:txBody>
          <a:bodyPr wrap="square" lIns="91440" tIns="45720" rIns="91440" bIns="45720">
            <a:spAutoFit/>
          </a:bodyPr>
          <a:lstStyle/>
          <a:p>
            <a:pPr algn="ctr"/>
            <a:r>
              <a:rPr lang="pl-PL" sz="4800" b="0" cap="none" spc="0" dirty="0">
                <a:ln w="0"/>
                <a:solidFill>
                  <a:schemeClr val="tx1"/>
                </a:solidFill>
                <a:effectLst>
                  <a:outerShdw blurRad="38100" dist="19050" dir="2700000" algn="tl" rotWithShape="0">
                    <a:schemeClr val="dk1">
                      <a:alpha val="40000"/>
                    </a:schemeClr>
                  </a:outerShdw>
                </a:effectLst>
              </a:rPr>
              <a:t>Beneficjenci</a:t>
            </a:r>
          </a:p>
          <a:p>
            <a:pPr algn="ctr"/>
            <a:endParaRPr lang="pl-PL" sz="2000" dirty="0">
              <a:ln w="0"/>
              <a:effectLst>
                <a:outerShdw blurRad="38100" dist="19050" dir="2700000" algn="tl" rotWithShape="0">
                  <a:schemeClr val="dk1">
                    <a:alpha val="40000"/>
                  </a:schemeClr>
                </a:outerShdw>
              </a:effectLst>
            </a:endParaRPr>
          </a:p>
          <a:p>
            <a:pPr marL="342900" indent="-342900">
              <a:buFont typeface="Wingdings" panose="05000000000000000000" pitchFamily="2" charset="2"/>
              <a:buChar char="§"/>
            </a:pPr>
            <a:r>
              <a:rPr lang="pl-PL" sz="2000" b="1" cap="none" spc="0" dirty="0">
                <a:ln w="0"/>
                <a:solidFill>
                  <a:schemeClr val="tx1"/>
                </a:solidFill>
              </a:rPr>
              <a:t>Osoby fizyczne:</a:t>
            </a:r>
          </a:p>
          <a:p>
            <a:r>
              <a:rPr lang="pl-PL" sz="2000" dirty="0">
                <a:ln w="0"/>
              </a:rPr>
              <a:t>      - miejsce zamieszkania osoby fizycznej znajduje się na obszarze wiejskim objętym LSR,</a:t>
            </a:r>
          </a:p>
          <a:p>
            <a:r>
              <a:rPr lang="pl-PL" sz="2000" b="0" cap="none" spc="0" dirty="0">
                <a:ln w="0"/>
                <a:solidFill>
                  <a:schemeClr val="tx1"/>
                </a:solidFill>
              </a:rPr>
              <a:t> </a:t>
            </a:r>
            <a:r>
              <a:rPr lang="pl-PL" sz="2000" dirty="0">
                <a:ln w="0"/>
              </a:rPr>
              <a:t>     - </a:t>
            </a:r>
            <a:r>
              <a:rPr lang="pl-PL" sz="2000" dirty="0" err="1">
                <a:ln w="0"/>
              </a:rPr>
              <a:t>grantobiorca</a:t>
            </a:r>
            <a:r>
              <a:rPr lang="pl-PL" sz="2000" dirty="0">
                <a:ln w="0"/>
              </a:rPr>
              <a:t> jest obywatelem państwa członkowskiego Unii Europejskiej,</a:t>
            </a:r>
          </a:p>
          <a:p>
            <a:r>
              <a:rPr lang="pl-PL" sz="2000" b="0" cap="none" spc="0" dirty="0">
                <a:ln w="0"/>
                <a:solidFill>
                  <a:schemeClr val="tx1"/>
                </a:solidFill>
              </a:rPr>
              <a:t> </a:t>
            </a:r>
            <a:r>
              <a:rPr lang="pl-PL" sz="2000" dirty="0">
                <a:ln w="0"/>
              </a:rPr>
              <a:t>     - </a:t>
            </a:r>
            <a:r>
              <a:rPr lang="pl-PL" sz="2000" dirty="0" err="1">
                <a:ln w="0"/>
              </a:rPr>
              <a:t>grantobiorca</a:t>
            </a:r>
            <a:r>
              <a:rPr lang="pl-PL" sz="2000" dirty="0">
                <a:ln w="0"/>
              </a:rPr>
              <a:t> jest pełnoletni,</a:t>
            </a:r>
          </a:p>
          <a:p>
            <a:pPr marL="342900" indent="-342900">
              <a:buFont typeface="Wingdings" panose="05000000000000000000" pitchFamily="2" charset="2"/>
              <a:buChar char="§"/>
            </a:pPr>
            <a:r>
              <a:rPr lang="pl-PL" sz="2000" b="1" dirty="0">
                <a:ln w="0"/>
              </a:rPr>
              <a:t>Osoby prawne</a:t>
            </a:r>
            <a:r>
              <a:rPr lang="pl-PL" sz="2000" dirty="0">
                <a:ln w="0"/>
              </a:rPr>
              <a:t>, podmioty wpisane do Krajowego Rejestru Sądowego (z wyłączeniem województwa) jeżeli siedziba tej osoby lub jej oddziału znajduje się na obszarze wiejskim objętym LSR np. gmina, stowarzyszenie, fundacja, gminny ośrodek kultury, biblioteka publiczna, kościoły, związki wyznaniowe,</a:t>
            </a:r>
          </a:p>
          <a:p>
            <a:pPr marL="342900" indent="-342900">
              <a:buFont typeface="Wingdings" panose="05000000000000000000" pitchFamily="2" charset="2"/>
              <a:buChar char="§"/>
            </a:pPr>
            <a:r>
              <a:rPr lang="pl-PL" sz="2000" b="1" dirty="0">
                <a:ln w="0"/>
              </a:rPr>
              <a:t>Jednostką organizacyjną nieposiadającą osobowości prawnej</a:t>
            </a:r>
            <a:r>
              <a:rPr lang="pl-PL" sz="2000" dirty="0">
                <a:ln w="0"/>
              </a:rPr>
              <a:t>, której ustawa przyznaje zdolność prawną, jeżeli siedziba tej jednostki lub jej oddziału znajduje się na obszarze wiejskim objętym LSR.</a:t>
            </a:r>
          </a:p>
          <a:p>
            <a:endParaRPr lang="pl-PL" sz="2000" dirty="0">
              <a:ln w="0"/>
            </a:endParaRPr>
          </a:p>
          <a:p>
            <a:endParaRPr lang="pl-PL" sz="2000" dirty="0">
              <a:ln w="0"/>
            </a:endParaRPr>
          </a:p>
          <a:p>
            <a:r>
              <a:rPr lang="pl-PL" sz="2000" dirty="0">
                <a:ln w="0"/>
              </a:rPr>
              <a:t>      </a:t>
            </a:r>
            <a:r>
              <a:rPr lang="pl-PL" sz="2400" b="1" dirty="0">
                <a:ln w="0"/>
              </a:rPr>
              <a:t>Wnioskodawca nie może prowadzić działalności gospodarczej.</a:t>
            </a: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3405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9</a:t>
            </a:fld>
            <a:endParaRPr lang="pl-PL"/>
          </a:p>
        </p:txBody>
      </p:sp>
      <p:pic>
        <p:nvPicPr>
          <p:cNvPr id="3" name="Obraz 2"/>
          <p:cNvPicPr>
            <a:picLocks noChangeAspect="1"/>
          </p:cNvPicPr>
          <p:nvPr/>
        </p:nvPicPr>
        <p:blipFill>
          <a:blip r:embed="rId2"/>
          <a:stretch>
            <a:fillRect/>
          </a:stretch>
        </p:blipFill>
        <p:spPr>
          <a:xfrm>
            <a:off x="1529863" y="133792"/>
            <a:ext cx="853514" cy="573074"/>
          </a:xfrm>
          <a:prstGeom prst="rect">
            <a:avLst/>
          </a:prstGeom>
        </p:spPr>
      </p:pic>
      <p:pic>
        <p:nvPicPr>
          <p:cNvPr id="4" name="Obraz 3"/>
          <p:cNvPicPr>
            <a:picLocks noChangeAspect="1"/>
          </p:cNvPicPr>
          <p:nvPr/>
        </p:nvPicPr>
        <p:blipFill>
          <a:blip r:embed="rId3"/>
          <a:stretch>
            <a:fillRect/>
          </a:stretch>
        </p:blipFill>
        <p:spPr>
          <a:xfrm>
            <a:off x="4144075" y="133792"/>
            <a:ext cx="560881" cy="585267"/>
          </a:xfrm>
          <a:prstGeom prst="rect">
            <a:avLst/>
          </a:prstGeom>
        </p:spPr>
      </p:pic>
      <p:pic>
        <p:nvPicPr>
          <p:cNvPr id="5" name="Obraz 4"/>
          <p:cNvPicPr>
            <a:picLocks noChangeAspect="1"/>
          </p:cNvPicPr>
          <p:nvPr/>
        </p:nvPicPr>
        <p:blipFill>
          <a:blip r:embed="rId4"/>
          <a:stretch>
            <a:fillRect/>
          </a:stretch>
        </p:blipFill>
        <p:spPr>
          <a:xfrm>
            <a:off x="6281906" y="133792"/>
            <a:ext cx="1335140" cy="792549"/>
          </a:xfrm>
          <a:prstGeom prst="rect">
            <a:avLst/>
          </a:prstGeom>
        </p:spPr>
      </p:pic>
      <p:pic>
        <p:nvPicPr>
          <p:cNvPr id="6" name="Obraz 5"/>
          <p:cNvPicPr>
            <a:picLocks noChangeAspect="1"/>
          </p:cNvPicPr>
          <p:nvPr/>
        </p:nvPicPr>
        <p:blipFill>
          <a:blip r:embed="rId5"/>
          <a:stretch>
            <a:fillRect/>
          </a:stretch>
        </p:blipFill>
        <p:spPr>
          <a:xfrm>
            <a:off x="9193996" y="133792"/>
            <a:ext cx="1054699" cy="695004"/>
          </a:xfrm>
          <a:prstGeom prst="rect">
            <a:avLst/>
          </a:prstGeom>
        </p:spPr>
      </p:pic>
      <p:sp>
        <p:nvSpPr>
          <p:cNvPr id="7" name="Prostokąt 6"/>
          <p:cNvSpPr/>
          <p:nvPr/>
        </p:nvSpPr>
        <p:spPr>
          <a:xfrm>
            <a:off x="2703872" y="926341"/>
            <a:ext cx="7728154"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8" name="Prostokąt 7"/>
          <p:cNvSpPr/>
          <p:nvPr/>
        </p:nvSpPr>
        <p:spPr>
          <a:xfrm>
            <a:off x="452284" y="1410622"/>
            <a:ext cx="11444749" cy="5693866"/>
          </a:xfrm>
          <a:prstGeom prst="rect">
            <a:avLst/>
          </a:prstGeom>
          <a:noFill/>
        </p:spPr>
        <p:txBody>
          <a:bodyPr wrap="square" lIns="91440" tIns="45720" rIns="91440" bIns="45720">
            <a:spAutoFit/>
          </a:bodyPr>
          <a:lstStyle/>
          <a:p>
            <a:pPr algn="ctr"/>
            <a:r>
              <a:rPr lang="pl-PL" sz="3600" b="0" cap="none" spc="0" dirty="0">
                <a:ln w="0"/>
                <a:solidFill>
                  <a:schemeClr val="tx1"/>
                </a:solidFill>
                <a:effectLst>
                  <a:outerShdw blurRad="38100" dist="19050" dir="2700000" algn="tl" rotWithShape="0">
                    <a:schemeClr val="dk1">
                      <a:alpha val="40000"/>
                    </a:schemeClr>
                  </a:outerShdw>
                </a:effectLst>
              </a:rPr>
              <a:t>Warunki wynikające z rozporządzenia LSR</a:t>
            </a:r>
          </a:p>
          <a:p>
            <a:endParaRPr lang="pl-PL" sz="2000" dirty="0">
              <a:ln w="0"/>
              <a:effectLst>
                <a:outerShdw blurRad="38100" dist="19050" dir="2700000" algn="tl" rotWithShape="0">
                  <a:schemeClr val="dk1">
                    <a:alpha val="40000"/>
                  </a:schemeClr>
                </a:outerShdw>
              </a:effectLst>
            </a:endParaRPr>
          </a:p>
          <a:p>
            <a:r>
              <a:rPr lang="pl-PL" sz="2000" dirty="0">
                <a:ln w="0"/>
              </a:rPr>
              <a:t>Pomoc na projekt grantowy w zakresie koncepcji inteligentnych wsi jest przyznawana, jeżeli każda</a:t>
            </a:r>
          </a:p>
          <a:p>
            <a:r>
              <a:rPr lang="pl-PL" sz="2000" dirty="0">
                <a:ln w="0"/>
              </a:rPr>
              <a:t>koncepcja inteligentnej wsi przygotowywana w ramach projektu grantowego przewiduje:</a:t>
            </a:r>
          </a:p>
          <a:p>
            <a:endParaRPr lang="pl-PL" sz="2000" b="0" cap="none" spc="0" dirty="0">
              <a:ln w="0"/>
              <a:solidFill>
                <a:schemeClr val="tx1"/>
              </a:solidFill>
            </a:endParaRPr>
          </a:p>
          <a:p>
            <a:pPr marL="342900" indent="-342900">
              <a:buFont typeface="Wingdings" panose="05000000000000000000" pitchFamily="2" charset="2"/>
              <a:buChar char="§"/>
            </a:pPr>
            <a:r>
              <a:rPr lang="pl-PL" sz="2000" b="1" dirty="0">
                <a:ln w="0"/>
              </a:rPr>
              <a:t>Objęcie obszaru zamieszkanego przez nie więcej niż 20 tys</a:t>
            </a:r>
            <a:r>
              <a:rPr lang="pl-PL" sz="2000" dirty="0">
                <a:ln w="0"/>
              </a:rPr>
              <a:t>. </a:t>
            </a:r>
            <a:r>
              <a:rPr lang="pl-PL" sz="2000" b="1" dirty="0">
                <a:ln w="0"/>
              </a:rPr>
              <a:t>mieszkańców</a:t>
            </a:r>
            <a:r>
              <a:rPr lang="pl-PL" sz="2000" dirty="0">
                <a:ln w="0"/>
              </a:rPr>
              <a:t>, </a:t>
            </a:r>
            <a:r>
              <a:rPr lang="pl-PL" sz="2000" b="1" dirty="0">
                <a:ln w="0"/>
              </a:rPr>
              <a:t>który nie jest objęty inną koncepcją inteligentnej wsi,</a:t>
            </a:r>
            <a:r>
              <a:rPr lang="pl-PL" sz="2000" dirty="0">
                <a:ln w="0"/>
              </a:rPr>
              <a:t> przy czym liczbę mieszkańców określa się na dzień 31 grudnia roku</a:t>
            </a:r>
          </a:p>
          <a:p>
            <a:r>
              <a:rPr lang="pl-PL" sz="2000" dirty="0">
                <a:ln w="0"/>
              </a:rPr>
              <a:t>      poprzedzającego rok, w którym ogłoszono nabór wniosków o powierzenie grantów na podstawie     </a:t>
            </a:r>
          </a:p>
          <a:p>
            <a:r>
              <a:rPr lang="pl-PL" sz="2000" dirty="0">
                <a:ln w="0"/>
              </a:rPr>
              <a:t>      wynikowych informacji statystycznych ogłaszanych, udostępnianych lub rozpowszechnionych zgodnie z</a:t>
            </a:r>
          </a:p>
          <a:p>
            <a:r>
              <a:rPr lang="pl-PL" sz="2000" dirty="0">
                <a:ln w="0"/>
              </a:rPr>
              <a:t>      przepisami o statystyce publicznej;</a:t>
            </a:r>
          </a:p>
          <a:p>
            <a:pPr marL="342900" indent="-342900">
              <a:buFont typeface="Wingdings" panose="05000000000000000000" pitchFamily="2" charset="2"/>
              <a:buChar char="§"/>
            </a:pPr>
            <a:r>
              <a:rPr lang="pl-PL" sz="2000" dirty="0">
                <a:ln w="0"/>
              </a:rPr>
              <a:t>Uwzględnienie użycia technologii cyfrowych i telekomunikacyjnych lub lepszego wykorzystania wiedzy;</a:t>
            </a:r>
          </a:p>
          <a:p>
            <a:pPr marL="342900" indent="-342900">
              <a:buFont typeface="Wingdings" panose="05000000000000000000" pitchFamily="2" charset="2"/>
              <a:buChar char="§"/>
            </a:pPr>
            <a:r>
              <a:rPr lang="pl-PL" sz="2000" dirty="0">
                <a:ln w="0"/>
              </a:rPr>
              <a:t>Korzyści dla lokalnej społeczności, w szczególności w zakresie poprawy jakości życia, podniesienia jakości usług lokalnych lub bezpieczeństwa, poszanowania środowiska i klimatu lub rozwiązywania problemów dotyczących niedoinwestowania, starzejącego się społeczeństwa, wyludnienia, niewystarczającej liczby miejsc pracy lub przepaści cyfrowej;</a:t>
            </a:r>
            <a:endParaRPr lang="pl-PL" sz="4800" dirty="0">
              <a:ln w="0"/>
              <a:effectLst>
                <a:outerShdw blurRad="38100" dist="19050" dir="2700000" algn="tl" rotWithShape="0">
                  <a:schemeClr val="dk1">
                    <a:alpha val="40000"/>
                  </a:schemeClr>
                </a:outerShdw>
              </a:effectLst>
            </a:endParaRPr>
          </a:p>
          <a:p>
            <a:pPr algn="ctr"/>
            <a:endParaRPr lang="pl-PL" sz="4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6648600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1316</TotalTime>
  <Words>2338</Words>
  <Application>Microsoft Office PowerPoint</Application>
  <PresentationFormat>Panoramiczny</PresentationFormat>
  <Paragraphs>317</Paragraphs>
  <Slides>18</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18</vt:i4>
      </vt:variant>
    </vt:vector>
  </HeadingPairs>
  <TitlesOfParts>
    <vt:vector size="24" baseType="lpstr">
      <vt:lpstr>Arial</vt:lpstr>
      <vt:lpstr>Arial Black</vt:lpstr>
      <vt:lpstr>Calibri</vt:lpstr>
      <vt:lpstr>Calibri Light</vt:lpstr>
      <vt:lpstr>Wingdings</vt:lpstr>
      <vt:lpstr>Motyw pakietu Office</vt:lpstr>
      <vt:lpstr>ZASADY PRZYZNAWANIA POMOCY GRANTY     SMART VILLAGE</vt:lpstr>
      <vt:lpstr>                   Lokalna Grupa Działania Ślężanie  Gminy członkowskie:                                                     Dzierżoniów,  Jordanów Śląski,  Łagiewniki,   Marcinowice,  Mietków,   Niemcza,   Piława Górna,  Sobótka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VILLAGE</dc:title>
  <dc:creator>jczaplinska</dc:creator>
  <cp:lastModifiedBy>admin</cp:lastModifiedBy>
  <cp:revision>62</cp:revision>
  <dcterms:created xsi:type="dcterms:W3CDTF">2023-04-17T08:48:04Z</dcterms:created>
  <dcterms:modified xsi:type="dcterms:W3CDTF">2023-11-14T08:07:30Z</dcterms:modified>
</cp:coreProperties>
</file>