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23"/>
  </p:notesMasterIdLst>
  <p:sldIdLst>
    <p:sldId id="256" r:id="rId2"/>
    <p:sldId id="272" r:id="rId3"/>
    <p:sldId id="267" r:id="rId4"/>
    <p:sldId id="258" r:id="rId5"/>
    <p:sldId id="269" r:id="rId6"/>
    <p:sldId id="260" r:id="rId7"/>
    <p:sldId id="261" r:id="rId8"/>
    <p:sldId id="262" r:id="rId9"/>
    <p:sldId id="263" r:id="rId10"/>
    <p:sldId id="264" r:id="rId11"/>
    <p:sldId id="257" r:id="rId12"/>
    <p:sldId id="259" r:id="rId13"/>
    <p:sldId id="268" r:id="rId14"/>
    <p:sldId id="265" r:id="rId15"/>
    <p:sldId id="278" r:id="rId16"/>
    <p:sldId id="277" r:id="rId17"/>
    <p:sldId id="276" r:id="rId18"/>
    <p:sldId id="275" r:id="rId19"/>
    <p:sldId id="266" r:id="rId20"/>
    <p:sldId id="270" r:id="rId21"/>
    <p:sldId id="282" r:id="rId2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62305-E5CA-4C92-AEA3-3575B3140FBE}" type="datetimeFigureOut">
              <a:rPr lang="pl-PL" smtClean="0"/>
              <a:t>31.07.2023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8870C-A5D0-4079-B377-2B3E65FEA0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1130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8870C-A5D0-4079-B377-2B3E65FEA024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9810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C40C-A5B0-49EA-9BD7-059964DEDCCD}" type="datetime1">
              <a:rPr lang="pl-PL" smtClean="0"/>
              <a:t>31.07.2023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4580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7415-FC0F-45AB-A362-745378DD6172}" type="datetime1">
              <a:rPr lang="pl-PL" smtClean="0"/>
              <a:t>31.07.2023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1688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F557-144B-4638-9F7B-976436992B85}" type="datetime1">
              <a:rPr lang="pl-PL" smtClean="0"/>
              <a:t>31.07.2023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466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0FB0-19FF-4615-A3D9-CE1FB6B8CB0B}" type="datetime1">
              <a:rPr lang="pl-PL" smtClean="0"/>
              <a:t>31.07.2023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9329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AB76-8829-4579-B4F7-3055C5F36D04}" type="datetime1">
              <a:rPr lang="pl-PL" smtClean="0"/>
              <a:t>31.07.2023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7204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1761-3D6A-4ADB-BC92-02DEE573371A}" type="datetime1">
              <a:rPr lang="pl-PL" smtClean="0"/>
              <a:t>31.07.2023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0571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027E-BEE6-4E41-AF63-E6BEAAB8A7D5}" type="datetime1">
              <a:rPr lang="pl-PL" smtClean="0"/>
              <a:t>31.07.2023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2856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0B4BA-BAB8-480F-94F9-BAC240E748EC}" type="datetime1">
              <a:rPr lang="pl-PL" smtClean="0"/>
              <a:t>31.07.2023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52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DE07-675E-4653-B122-5979CA6F1598}" type="datetime1">
              <a:rPr lang="pl-PL" smtClean="0"/>
              <a:t>31.07.2023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4444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695E4-0BBD-439A-B1E8-30E5398CD770}" type="datetime1">
              <a:rPr lang="pl-PL" smtClean="0"/>
              <a:t>31.07.2023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885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B36A-AEE1-4109-B78F-70FF9B8B5724}" type="datetime1">
              <a:rPr lang="pl-PL" smtClean="0"/>
              <a:t>31.07.2023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4427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0D6B1-4868-4914-8F32-54C3E235A080}" type="datetime1">
              <a:rPr lang="pl-PL" smtClean="0"/>
              <a:t>31.07.2023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0BF9B-DD26-47B9-89C7-ACC10D5E7A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4134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4.png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28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54954" y="1535905"/>
            <a:ext cx="10356939" cy="256314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dirty="0"/>
              <a:t>ZASADY PRZYZNAWANIA POMOCY W RAMACH LSR</a:t>
            </a:r>
            <a:r>
              <a:rPr lang="pl-PL" sz="9000" dirty="0"/>
              <a:t>   </a:t>
            </a:r>
            <a:br>
              <a:rPr lang="pl-PL" sz="9000" dirty="0"/>
            </a:br>
            <a:r>
              <a:rPr lang="pl-PL" sz="9000" dirty="0"/>
              <a:t> </a:t>
            </a:r>
            <a:r>
              <a:rPr lang="pl-PL" sz="5400" b="1" dirty="0">
                <a:latin typeface="+mn-lt"/>
              </a:rPr>
              <a:t>PODEJMOWANIE DZIAŁALNOŚCI GOSPODARCZEJ 2023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54955" y="3972233"/>
            <a:ext cx="8825658" cy="845574"/>
          </a:xfrm>
        </p:spPr>
        <p:txBody>
          <a:bodyPr>
            <a:normAutofit/>
          </a:bodyPr>
          <a:lstStyle/>
          <a:p>
            <a:pPr algn="ctr"/>
            <a:r>
              <a:rPr lang="pl-PL" sz="4400" dirty="0"/>
              <a:t>       </a:t>
            </a:r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1</a:t>
            </a:fld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537" y="251469"/>
            <a:ext cx="853514" cy="573074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578" y="187353"/>
            <a:ext cx="560881" cy="585267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1855" y="158444"/>
            <a:ext cx="1335140" cy="792549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53263" y="225149"/>
            <a:ext cx="1054699" cy="695004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40537" y="1015763"/>
            <a:ext cx="103960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dirty="0"/>
              <a:t>„Europejski Fundusz Rolny na rzecz Rozwoju Obszarów Wiejskich: Europa inwestująca w obszary wiejskie.”</a:t>
            </a:r>
          </a:p>
        </p:txBody>
      </p:sp>
      <p:sp>
        <p:nvSpPr>
          <p:cNvPr id="9" name="Prostokąt 8"/>
          <p:cNvSpPr/>
          <p:nvPr/>
        </p:nvSpPr>
        <p:spPr>
          <a:xfrm>
            <a:off x="765236" y="5405321"/>
            <a:ext cx="107466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00" dirty="0"/>
              <a:t>Opracowanie: Stowarzyszenie „Ślężanie - Lokalna Grupa Działania”                                                                                                                              </a:t>
            </a:r>
          </a:p>
          <a:p>
            <a:pPr algn="ctr"/>
            <a:r>
              <a:rPr lang="pl-PL" sz="1000" dirty="0"/>
              <a:t>Materiał współfinansowano ze środków Unii Europejskiej w ramach działania „Europejski Fundusz Rolny na rzecz Rozwoju Obszarów Wiejskich: Europa inwestująca w obszary wiejskie.” Operacja ma na celu Realizację Planu Komunikacji, współfinansowana jest ze środków Unii Europejskiej w ramach działania – Wsparcie dla rozwoju lokalnego w ramach inicjatywy LEADER, poddziałanie 19.4 Wsparcie na rzecz kosztów bieżących i aktywizacji Programu Rozwoju Obszarów Wiejskich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1397482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28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10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198" y="163289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5384" y="163289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7937" y="163289"/>
            <a:ext cx="1341236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14741" y="212061"/>
            <a:ext cx="1054699" cy="695004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2507225" y="907065"/>
            <a:ext cx="733486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/>
              <a:t>„Europejski Fundusz Rolny na rzecz Rozwoju Obszarów Wiejskich: Europa inwestująca w obszary wiejskie.”</a:t>
            </a:r>
          </a:p>
        </p:txBody>
      </p:sp>
      <p:sp>
        <p:nvSpPr>
          <p:cNvPr id="8" name="Prostokąt 7"/>
          <p:cNvSpPr/>
          <p:nvPr/>
        </p:nvSpPr>
        <p:spPr>
          <a:xfrm>
            <a:off x="0" y="1422120"/>
            <a:ext cx="12192000" cy="93871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000" b="0" cap="none" spc="0" dirty="0">
                <a:ln w="0"/>
                <a:solidFill>
                  <a:schemeClr val="tx1"/>
                </a:solidFill>
              </a:rPr>
              <a:t>FORMA I WARUNKI POMOCY</a:t>
            </a:r>
          </a:p>
          <a:p>
            <a:endParaRPr lang="pl-PL" sz="2000" b="0" cap="none" spc="0" dirty="0">
              <a:ln w="0"/>
              <a:solidFill>
                <a:schemeClr val="tx1"/>
              </a:solidFill>
            </a:endParaRPr>
          </a:p>
          <a:p>
            <a:r>
              <a:rPr lang="pl-PL" sz="2000" b="0" cap="none" spc="0" dirty="0">
                <a:ln w="0"/>
                <a:solidFill>
                  <a:schemeClr val="tx1"/>
                </a:solidFill>
              </a:rPr>
              <a:t>Wsparcie będzie przekazywane w formie </a:t>
            </a:r>
            <a:r>
              <a:rPr lang="pl-PL" sz="2000" b="1" cap="none" spc="0" dirty="0">
                <a:ln w="0"/>
                <a:solidFill>
                  <a:schemeClr val="tx1"/>
                </a:solidFill>
              </a:rPr>
              <a:t>premii ryczałtowej. </a:t>
            </a:r>
          </a:p>
          <a:p>
            <a:r>
              <a:rPr lang="pl-PL" sz="2000" b="0" cap="none" spc="0" dirty="0">
                <a:ln w="0"/>
                <a:solidFill>
                  <a:schemeClr val="tx1"/>
                </a:solidFill>
              </a:rPr>
              <a:t>Beneficjent otrzymuje dofinansowanie w 2 transzach: </a:t>
            </a:r>
          </a:p>
          <a:p>
            <a:r>
              <a:rPr lang="pl-PL" sz="2000" b="1" cap="none" spc="0" dirty="0">
                <a:ln w="0"/>
                <a:solidFill>
                  <a:schemeClr val="tx1"/>
                </a:solidFill>
              </a:rPr>
              <a:t>-</a:t>
            </a:r>
            <a:r>
              <a:rPr lang="pl-PL" sz="2000" b="0" cap="none" spc="0" dirty="0">
                <a:ln w="0"/>
                <a:solidFill>
                  <a:schemeClr val="tx1"/>
                </a:solidFill>
              </a:rPr>
              <a:t> </a:t>
            </a:r>
            <a:r>
              <a:rPr lang="pl-PL" sz="2000" b="1" cap="none" spc="0" dirty="0">
                <a:ln w="0"/>
                <a:solidFill>
                  <a:schemeClr val="tx1"/>
                </a:solidFill>
              </a:rPr>
              <a:t>80%</a:t>
            </a:r>
            <a:r>
              <a:rPr lang="pl-PL" sz="2000" b="0" cap="none" spc="0" dirty="0">
                <a:ln w="0"/>
                <a:solidFill>
                  <a:schemeClr val="tx1"/>
                </a:solidFill>
              </a:rPr>
              <a:t> jeśli złożył wniosek o </a:t>
            </a:r>
            <a:r>
              <a:rPr lang="pl-PL" sz="2000" b="1" cap="none" spc="0" dirty="0">
                <a:ln w="0"/>
                <a:solidFill>
                  <a:schemeClr val="tx1"/>
                </a:solidFill>
              </a:rPr>
              <a:t>wpis działalności gospodarczej </a:t>
            </a:r>
            <a:r>
              <a:rPr lang="pl-PL" sz="2000" b="0" cap="none" spc="0" dirty="0">
                <a:ln w="0"/>
                <a:solidFill>
                  <a:schemeClr val="tx1"/>
                </a:solidFill>
              </a:rPr>
              <a:t>i dokonano wpisu tej działalności do CEIDG, </a:t>
            </a:r>
            <a:r>
              <a:rPr lang="pl-PL" sz="2000" b="1" cap="none" spc="0" dirty="0">
                <a:ln w="0"/>
                <a:solidFill>
                  <a:schemeClr val="tx1"/>
                </a:solidFill>
              </a:rPr>
              <a:t>uzyskał  </a:t>
            </a:r>
          </a:p>
          <a:p>
            <a:r>
              <a:rPr lang="pl-PL" sz="2000" b="1" dirty="0">
                <a:ln w="0"/>
              </a:rPr>
              <a:t>  </a:t>
            </a:r>
            <a:r>
              <a:rPr lang="pl-PL" sz="2000" b="1" cap="none" spc="0" dirty="0">
                <a:ln w="0"/>
                <a:solidFill>
                  <a:schemeClr val="tx1"/>
                </a:solidFill>
              </a:rPr>
              <a:t>pozwolenia, zezwolenia</a:t>
            </a:r>
            <a:r>
              <a:rPr lang="pl-PL" sz="2000" b="0" cap="none" spc="0" dirty="0">
                <a:ln w="0"/>
                <a:solidFill>
                  <a:schemeClr val="tx1"/>
                </a:solidFill>
              </a:rPr>
              <a:t> i inne decyzje, w tym ostateczną decyzję o środowiskowych uwarunkowaniach, których  </a:t>
            </a:r>
          </a:p>
          <a:p>
            <a:r>
              <a:rPr lang="pl-PL" sz="2000" dirty="0">
                <a:ln w="0"/>
              </a:rPr>
              <a:t>  </a:t>
            </a:r>
            <a:r>
              <a:rPr lang="pl-PL" sz="2000" b="0" cap="none" spc="0" dirty="0">
                <a:ln w="0"/>
                <a:solidFill>
                  <a:schemeClr val="tx1"/>
                </a:solidFill>
              </a:rPr>
              <a:t>uzyskanie jest wymagane przez odrębne przepisy do realizacji inwestycji objętych operacją</a:t>
            </a:r>
            <a:r>
              <a:rPr lang="pl-PL" sz="2000" dirty="0">
                <a:ln w="0"/>
              </a:rPr>
              <a:t> oraz </a:t>
            </a:r>
            <a:r>
              <a:rPr lang="pl-PL" sz="2000" b="1" dirty="0">
                <a:ln w="0"/>
              </a:rPr>
              <a:t>złożył wniosek o  </a:t>
            </a:r>
          </a:p>
          <a:p>
            <a:r>
              <a:rPr lang="pl-PL" sz="2000" b="1" dirty="0">
                <a:ln w="0"/>
              </a:rPr>
              <a:t>  płatność I transzy pomocy w terminie 3 miesięcy od dnia zawarcia umowy </a:t>
            </a:r>
            <a:r>
              <a:rPr lang="pl-PL" sz="2000" dirty="0">
                <a:ln w="0"/>
              </a:rPr>
              <a:t>. </a:t>
            </a:r>
            <a:r>
              <a:rPr lang="pl-PL" sz="2000" b="1" dirty="0">
                <a:ln w="0"/>
              </a:rPr>
              <a:t>Wypłata środków </a:t>
            </a:r>
            <a:r>
              <a:rPr lang="pl-PL" sz="2000" dirty="0">
                <a:ln w="0"/>
              </a:rPr>
              <a:t>następuje po  </a:t>
            </a:r>
          </a:p>
          <a:p>
            <a:r>
              <a:rPr lang="pl-PL" sz="2000" dirty="0">
                <a:ln w="0"/>
              </a:rPr>
              <a:t>  pozytywnym rozpatrzeniu wniosku w terminie </a:t>
            </a:r>
            <a:r>
              <a:rPr lang="pl-PL" sz="2000" b="1" dirty="0">
                <a:ln w="0"/>
              </a:rPr>
              <a:t>30 dni </a:t>
            </a:r>
            <a:r>
              <a:rPr lang="pl-PL" sz="2000" dirty="0">
                <a:ln w="0"/>
              </a:rPr>
              <a:t>od dnia złożenia wniosku. </a:t>
            </a:r>
          </a:p>
          <a:p>
            <a:r>
              <a:rPr lang="pl-PL" sz="2000" b="1" cap="none" spc="0" dirty="0">
                <a:ln w="0"/>
                <a:solidFill>
                  <a:schemeClr val="tx1"/>
                </a:solidFill>
              </a:rPr>
              <a:t>- 20% </a:t>
            </a:r>
            <a:r>
              <a:rPr lang="pl-PL" sz="2000" cap="none" spc="0" dirty="0">
                <a:ln w="0"/>
                <a:solidFill>
                  <a:schemeClr val="tx1"/>
                </a:solidFill>
              </a:rPr>
              <a:t>jeśli</a:t>
            </a:r>
            <a:r>
              <a:rPr lang="pl-PL" sz="2000" b="1" cap="none" spc="0" dirty="0">
                <a:ln w="0"/>
                <a:solidFill>
                  <a:schemeClr val="tx1"/>
                </a:solidFill>
              </a:rPr>
              <a:t> operacja została zrealizowana zgodnie z biznesplanem (dokonano wszystkich zakupów), </a:t>
            </a:r>
            <a:r>
              <a:rPr lang="pl-PL" sz="2000" cap="none" spc="0" dirty="0">
                <a:ln w="0"/>
                <a:solidFill>
                  <a:schemeClr val="tx1"/>
                </a:solidFill>
              </a:rPr>
              <a:t>beneficjent  </a:t>
            </a:r>
          </a:p>
          <a:p>
            <a:r>
              <a:rPr lang="pl-PL" sz="2000" b="1" dirty="0">
                <a:ln w="0"/>
              </a:rPr>
              <a:t>   </a:t>
            </a:r>
            <a:r>
              <a:rPr lang="pl-PL" sz="2000" b="1" cap="none" spc="0" dirty="0">
                <a:ln w="0"/>
                <a:solidFill>
                  <a:schemeClr val="tx1"/>
                </a:solidFill>
              </a:rPr>
              <a:t>podjął we własnym imieniu działalność gospodarczą, zgłosił się do ubezpieczenia emerytalnego, ubezpieczeń </a:t>
            </a:r>
          </a:p>
          <a:p>
            <a:r>
              <a:rPr lang="pl-PL" sz="2000" b="1" dirty="0">
                <a:ln w="0"/>
              </a:rPr>
              <a:t>   </a:t>
            </a:r>
            <a:r>
              <a:rPr lang="pl-PL" sz="2000" b="1" cap="none" spc="0" dirty="0">
                <a:ln w="0"/>
                <a:solidFill>
                  <a:schemeClr val="tx1"/>
                </a:solidFill>
              </a:rPr>
              <a:t>rentowych i ubezpieczenia wypadkowego </a:t>
            </a:r>
            <a:r>
              <a:rPr lang="pl-PL" sz="2000" cap="none" spc="0" dirty="0">
                <a:ln w="0"/>
                <a:solidFill>
                  <a:schemeClr val="tx1"/>
                </a:solidFill>
              </a:rPr>
              <a:t>na podstawie przepisów o systemie ubezpieczeń społecznych z tytułu </a:t>
            </a:r>
          </a:p>
          <a:p>
            <a:r>
              <a:rPr lang="pl-PL" sz="2000" dirty="0">
                <a:ln w="0"/>
              </a:rPr>
              <a:t>   </a:t>
            </a:r>
            <a:r>
              <a:rPr lang="pl-PL" sz="2000" cap="none" spc="0" dirty="0">
                <a:ln w="0"/>
                <a:solidFill>
                  <a:schemeClr val="tx1"/>
                </a:solidFill>
              </a:rPr>
              <a:t>wykonywania tej działalności, </a:t>
            </a:r>
            <a:r>
              <a:rPr lang="pl-PL" sz="2000" b="1" cap="none" spc="0" dirty="0">
                <a:ln w="0"/>
                <a:solidFill>
                  <a:schemeClr val="tx1"/>
                </a:solidFill>
              </a:rPr>
              <a:t>złożył wniosek o płatność II transzy </a:t>
            </a:r>
            <a:r>
              <a:rPr lang="pl-PL" sz="2000" cap="none" spc="0" dirty="0">
                <a:ln w="0"/>
                <a:solidFill>
                  <a:schemeClr val="tx1"/>
                </a:solidFill>
              </a:rPr>
              <a:t>pomocy w terminie określonym w umowie, nie </a:t>
            </a:r>
          </a:p>
          <a:p>
            <a:r>
              <a:rPr lang="pl-PL" sz="2000" dirty="0">
                <a:ln w="0"/>
              </a:rPr>
              <a:t>   </a:t>
            </a:r>
            <a:r>
              <a:rPr lang="pl-PL" sz="2000" cap="none" spc="0" dirty="0">
                <a:ln w="0"/>
                <a:solidFill>
                  <a:schemeClr val="tx1"/>
                </a:solidFill>
              </a:rPr>
              <a:t>później jednak niż po upływie 2 lat od dnia zawarcia umowy i </a:t>
            </a:r>
            <a:r>
              <a:rPr lang="pl-PL" sz="2000" b="1" cap="none" spc="0" dirty="0">
                <a:ln w="0"/>
                <a:solidFill>
                  <a:srgbClr val="FF0000"/>
                </a:solidFill>
              </a:rPr>
              <a:t>nie później niż w dniu 30 czerwca 2024 </a:t>
            </a:r>
            <a:r>
              <a:rPr lang="pl-PL" sz="2000" b="1" cap="none" spc="0" dirty="0">
                <a:ln w="0"/>
                <a:solidFill>
                  <a:schemeClr val="tx1"/>
                </a:solidFill>
              </a:rPr>
              <a:t>oraz </a:t>
            </a:r>
          </a:p>
          <a:p>
            <a:r>
              <a:rPr lang="pl-PL" sz="2000" b="1" dirty="0">
                <a:ln w="0"/>
              </a:rPr>
              <a:t>   </a:t>
            </a:r>
            <a:r>
              <a:rPr lang="pl-PL" sz="2000" b="1" cap="none" spc="0" dirty="0">
                <a:ln w="0"/>
                <a:solidFill>
                  <a:schemeClr val="tx1"/>
                </a:solidFill>
              </a:rPr>
              <a:t>pozytywnie przeszedł kontrolę. Wypłata środków </a:t>
            </a:r>
            <a:r>
              <a:rPr lang="pl-PL" sz="2000" cap="none" spc="0" dirty="0">
                <a:ln w="0"/>
                <a:solidFill>
                  <a:schemeClr val="tx1"/>
                </a:solidFill>
              </a:rPr>
              <a:t>następuje po pozytywnym rozpatrzeniu wniosku w terminie </a:t>
            </a:r>
            <a:r>
              <a:rPr lang="pl-PL" sz="2000" b="1" cap="none" spc="0" dirty="0">
                <a:ln w="0"/>
                <a:solidFill>
                  <a:schemeClr val="tx1"/>
                </a:solidFill>
              </a:rPr>
              <a:t>3 </a:t>
            </a:r>
            <a:r>
              <a:rPr lang="pl-PL" sz="2000" cap="none" spc="0" dirty="0">
                <a:ln w="0"/>
                <a:solidFill>
                  <a:schemeClr val="tx1"/>
                </a:solidFill>
              </a:rPr>
              <a:t> </a:t>
            </a:r>
          </a:p>
          <a:p>
            <a:r>
              <a:rPr lang="pl-PL" sz="2000" b="1" dirty="0">
                <a:ln w="0"/>
              </a:rPr>
              <a:t>   </a:t>
            </a:r>
            <a:r>
              <a:rPr lang="pl-PL" sz="2000" b="1" cap="none" spc="0" dirty="0">
                <a:ln w="0"/>
                <a:solidFill>
                  <a:schemeClr val="tx1"/>
                </a:solidFill>
              </a:rPr>
              <a:t>miesięcy </a:t>
            </a:r>
            <a:r>
              <a:rPr lang="pl-PL" sz="2000" cap="none" spc="0" dirty="0">
                <a:ln w="0"/>
                <a:solidFill>
                  <a:schemeClr val="tx1"/>
                </a:solidFill>
              </a:rPr>
              <a:t>od dnia złożenia wniosku o płatność.</a:t>
            </a:r>
          </a:p>
          <a:p>
            <a:endParaRPr lang="pl-PL" sz="2000" b="1" cap="none" spc="0" dirty="0">
              <a:ln w="0"/>
              <a:solidFill>
                <a:schemeClr val="tx1"/>
              </a:solidFill>
            </a:endParaRPr>
          </a:p>
          <a:p>
            <a:endParaRPr lang="pl-PL" sz="2000" b="1" dirty="0">
              <a:ln w="0"/>
            </a:endParaRPr>
          </a:p>
          <a:p>
            <a:pPr marL="342900" indent="-342900">
              <a:buFontTx/>
              <a:buChar char="-"/>
            </a:pPr>
            <a:endParaRPr lang="pl-PL" sz="2000" b="1" cap="none" spc="0" dirty="0">
              <a:ln w="0"/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pl-PL" sz="2000" b="1" cap="none" spc="0" dirty="0">
              <a:ln w="0"/>
              <a:solidFill>
                <a:schemeClr val="tx1"/>
              </a:solidFill>
            </a:endParaRPr>
          </a:p>
          <a:p>
            <a:endParaRPr lang="pl-PL" sz="2000" b="0" cap="none" spc="0" dirty="0">
              <a:ln w="0"/>
              <a:solidFill>
                <a:schemeClr val="tx1"/>
              </a:solidFill>
            </a:endParaRPr>
          </a:p>
          <a:p>
            <a:endParaRPr lang="pl-PL" sz="2000" b="0" cap="none" spc="0" dirty="0">
              <a:ln w="0"/>
              <a:solidFill>
                <a:schemeClr val="tx1"/>
              </a:solidFill>
            </a:endParaRPr>
          </a:p>
          <a:p>
            <a:pPr algn="ctr"/>
            <a:endParaRPr lang="pl-PL" sz="3600" dirty="0">
              <a:ln w="0"/>
            </a:endParaRPr>
          </a:p>
          <a:p>
            <a:pPr algn="ctr"/>
            <a:endParaRPr lang="pl-PL" sz="3600" b="0" cap="none" spc="0" dirty="0">
              <a:ln w="0"/>
              <a:solidFill>
                <a:schemeClr val="tx1"/>
              </a:solidFill>
            </a:endParaRPr>
          </a:p>
          <a:p>
            <a:pPr algn="ctr"/>
            <a:endParaRPr lang="pl-PL" sz="3600" dirty="0">
              <a:ln w="0"/>
            </a:endParaRPr>
          </a:p>
          <a:p>
            <a:pPr algn="ctr"/>
            <a:endParaRPr lang="pl-PL" sz="3600" b="0" cap="none" spc="0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002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28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z="1200" smtClean="0"/>
              <a:t>11</a:t>
            </a:fld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585" y="292483"/>
            <a:ext cx="853514" cy="573074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9087" y="292483"/>
            <a:ext cx="560881" cy="585267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8633" y="224142"/>
            <a:ext cx="1335140" cy="792549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90824" y="224142"/>
            <a:ext cx="1054699" cy="695004"/>
          </a:xfrm>
          <a:prstGeom prst="rect">
            <a:avLst/>
          </a:prstGeom>
        </p:spPr>
      </p:pic>
      <p:sp>
        <p:nvSpPr>
          <p:cNvPr id="12" name="Prostokąt 11"/>
          <p:cNvSpPr/>
          <p:nvPr/>
        </p:nvSpPr>
        <p:spPr>
          <a:xfrm>
            <a:off x="2772697" y="1016691"/>
            <a:ext cx="109727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/>
              <a:t>„Europejski Fundusz Rolny na rzecz Rozwoju Obszarów Wiejskich: Europa inwestująca w obszary wiejskie.”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619432" y="1629491"/>
            <a:ext cx="1116944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167780" y="1302187"/>
            <a:ext cx="11736198" cy="84023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FORMA I WARUNKI POMOCY</a:t>
            </a:r>
          </a:p>
          <a:p>
            <a:endParaRPr lang="pl-PL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pl-PL" sz="3200" b="0" cap="none" spc="0" dirty="0">
                <a:ln w="0"/>
                <a:solidFill>
                  <a:schemeClr val="tx1"/>
                </a:solidFill>
              </a:rPr>
              <a:t>Należy pamiętać iż, istnieje konieczność zapewnienia środków z własnej kieszeni w wysokości </a:t>
            </a:r>
            <a:r>
              <a:rPr lang="pl-PL" sz="3200" b="1" cap="none" spc="0" dirty="0">
                <a:ln w="0"/>
                <a:solidFill>
                  <a:schemeClr val="tx1"/>
                </a:solidFill>
              </a:rPr>
              <a:t>12 tys. </a:t>
            </a:r>
            <a:r>
              <a:rPr lang="pl-PL" sz="3200" b="1" dirty="0">
                <a:ln w="0"/>
              </a:rPr>
              <a:t>z</a:t>
            </a:r>
            <a:r>
              <a:rPr lang="pl-PL" sz="3200" b="1" cap="none" spc="0" dirty="0">
                <a:ln w="0"/>
                <a:solidFill>
                  <a:schemeClr val="tx1"/>
                </a:solidFill>
              </a:rPr>
              <a:t>łotych</a:t>
            </a:r>
            <a:r>
              <a:rPr lang="pl-PL" sz="3200" b="0" cap="none" spc="0" dirty="0">
                <a:ln w="0"/>
                <a:solidFill>
                  <a:schemeClr val="tx1"/>
                </a:solidFill>
              </a:rPr>
              <a:t>, które zostaną w praktyce zrefundowane po złożeniu wniosku o wypłatę II transzy.</a:t>
            </a:r>
          </a:p>
          <a:p>
            <a:endParaRPr lang="pl-PL" sz="3200" dirty="0">
              <a:ln w="0"/>
            </a:endParaRPr>
          </a:p>
          <a:p>
            <a:r>
              <a:rPr lang="pl-PL" sz="3200" dirty="0">
                <a:ln w="0"/>
              </a:rPr>
              <a:t>Zapewnienie własnych środków finansowych na ewentualne koszty powyżej kwoty dotacji czyli powyżej 60 tys. zł.</a:t>
            </a:r>
            <a:endParaRPr lang="pl-PL" sz="3200" b="0" cap="none" spc="0" dirty="0">
              <a:ln w="0"/>
              <a:solidFill>
                <a:schemeClr val="tx1"/>
              </a:solidFill>
            </a:endParaRPr>
          </a:p>
          <a:p>
            <a:pPr algn="ctr"/>
            <a:endParaRPr lang="pl-PL" sz="3200" b="0" cap="none" spc="0" dirty="0">
              <a:ln w="0"/>
              <a:solidFill>
                <a:schemeClr val="tx1"/>
              </a:solidFill>
            </a:endParaRPr>
          </a:p>
          <a:p>
            <a:pPr algn="ctr"/>
            <a:endParaRPr lang="pl-PL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pl-PL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2525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0">
              <a:schemeClr val="accent6">
                <a:lumMod val="0"/>
                <a:lumOff val="100000"/>
              </a:schemeClr>
            </a:gs>
            <a:gs pos="65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12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0030" y="212450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3907" y="212450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0894" y="110087"/>
            <a:ext cx="1335140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09708" y="102713"/>
            <a:ext cx="1054699" cy="695004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2812026" y="833629"/>
            <a:ext cx="1055738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/>
              <a:t>„Europejski Fundusz Rolny na rzecz Rozwoju Obszarów Wiejskich: Europa inwestująca w obszary wiejskie.”</a:t>
            </a:r>
          </a:p>
        </p:txBody>
      </p:sp>
      <p:sp>
        <p:nvSpPr>
          <p:cNvPr id="8" name="Prostokąt 7"/>
          <p:cNvSpPr/>
          <p:nvPr/>
        </p:nvSpPr>
        <p:spPr>
          <a:xfrm>
            <a:off x="137651" y="1297858"/>
            <a:ext cx="1185770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137651" y="1018638"/>
            <a:ext cx="12054349" cy="75405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pl-PL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pl-PL" sz="4000" dirty="0">
                <a:ln w="0"/>
              </a:rPr>
              <a:t>KOSZTY KWALIFIKOWALNE</a:t>
            </a:r>
          </a:p>
          <a:p>
            <a:pPr algn="ctr"/>
            <a:endParaRPr lang="pl-PL" sz="1200" dirty="0">
              <a:ln w="0"/>
            </a:endParaRPr>
          </a:p>
          <a:p>
            <a:pPr algn="ctr"/>
            <a:r>
              <a:rPr lang="pl-PL" sz="2000" dirty="0">
                <a:ln w="0"/>
              </a:rPr>
              <a:t>Koszty kwalifikowalne obejmują:</a:t>
            </a:r>
          </a:p>
          <a:p>
            <a:pPr algn="ctr"/>
            <a:endParaRPr lang="pl-PL" sz="2000" dirty="0">
              <a:ln w="0"/>
            </a:endParaRPr>
          </a:p>
          <a:p>
            <a:r>
              <a:rPr lang="pl-PL" sz="2000" dirty="0">
                <a:ln w="0"/>
              </a:rPr>
              <a:t>-  podnoszenie kompetencji osób realizujących operację,</a:t>
            </a:r>
          </a:p>
          <a:p>
            <a:r>
              <a:rPr lang="pl-PL" sz="2000" dirty="0">
                <a:ln w="0"/>
              </a:rPr>
              <a:t>-  koszty ogólne,</a:t>
            </a:r>
          </a:p>
          <a:p>
            <a:r>
              <a:rPr lang="pl-PL" sz="2000" dirty="0">
                <a:ln w="0"/>
              </a:rPr>
              <a:t>-  zakup robót budowlanych lub usług, (UWAGA: bez franczyzy, leasingu)</a:t>
            </a:r>
          </a:p>
          <a:p>
            <a:r>
              <a:rPr lang="pl-PL" sz="2000" dirty="0">
                <a:ln w="0"/>
              </a:rPr>
              <a:t>-  zakup lub rozwój oprogramowania komputerowego oraz zakup patentów, licencji lub wynagrodzeń za         </a:t>
            </a:r>
          </a:p>
          <a:p>
            <a:r>
              <a:rPr lang="pl-PL" sz="2000" dirty="0">
                <a:ln w="0"/>
              </a:rPr>
              <a:t>    przeniesienie autorskich praw majątkowych lub znaków towarowych, </a:t>
            </a:r>
          </a:p>
          <a:p>
            <a:r>
              <a:rPr lang="pl-PL" sz="2000" dirty="0">
                <a:ln w="0"/>
              </a:rPr>
              <a:t>-  najem lub dzierżawę maszyn, wyposażenia lub nieruchomości,</a:t>
            </a:r>
          </a:p>
          <a:p>
            <a:r>
              <a:rPr lang="pl-PL" sz="2000" dirty="0">
                <a:ln w="0"/>
              </a:rPr>
              <a:t>-  zakup nowych maszyn lub wyposażenia,</a:t>
            </a:r>
          </a:p>
          <a:p>
            <a:r>
              <a:rPr lang="pl-PL" sz="2000" dirty="0">
                <a:ln w="0"/>
              </a:rPr>
              <a:t>-  zakup środków transportu (z wyłączeniem samochodów osobowych przeznaczonych do przewozu mniej niż 8     </a:t>
            </a:r>
          </a:p>
          <a:p>
            <a:r>
              <a:rPr lang="pl-PL" sz="2000" dirty="0">
                <a:ln w="0"/>
              </a:rPr>
              <a:t>   osób),</a:t>
            </a:r>
          </a:p>
          <a:p>
            <a:r>
              <a:rPr lang="pl-PL" sz="2000" dirty="0">
                <a:ln w="0"/>
              </a:rPr>
              <a:t>-  zakup innych rzeczy, w tym materiałów,</a:t>
            </a:r>
          </a:p>
          <a:p>
            <a:r>
              <a:rPr lang="pl-PL" sz="2000" dirty="0">
                <a:ln w="0"/>
              </a:rPr>
              <a:t>-  podatek VAT.</a:t>
            </a:r>
          </a:p>
          <a:p>
            <a:endParaRPr lang="pl-PL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pl-PL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>
              <a:buFontTx/>
              <a:buChar char="-"/>
            </a:pPr>
            <a:endParaRPr lang="pl-PL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pl-PL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pl-PL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875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0">
              <a:schemeClr val="accent6">
                <a:lumMod val="0"/>
                <a:lumOff val="100000"/>
              </a:schemeClr>
            </a:gs>
            <a:gs pos="43000">
              <a:schemeClr val="accent6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13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6843" y="133792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4411" y="133792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9346" y="133792"/>
            <a:ext cx="1335140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95409" y="133792"/>
            <a:ext cx="1054699" cy="695004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2397970" y="787841"/>
            <a:ext cx="103730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/>
              <a:t>„Europejski Fundusz Rolny na rzecz Rozwoju Obszarów Wiejskich: Europa inwestująca w obszary wiejskie.”</a:t>
            </a:r>
          </a:p>
        </p:txBody>
      </p:sp>
      <p:sp>
        <p:nvSpPr>
          <p:cNvPr id="9" name="Prostokąt 8"/>
          <p:cNvSpPr/>
          <p:nvPr/>
        </p:nvSpPr>
        <p:spPr>
          <a:xfrm>
            <a:off x="196645" y="995123"/>
            <a:ext cx="11710219" cy="85561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l-PL" dirty="0">
                <a:ln w="0"/>
              </a:rPr>
              <a:t> </a:t>
            </a:r>
          </a:p>
          <a:p>
            <a:pPr algn="ctr"/>
            <a:r>
              <a:rPr lang="pl-PL" sz="4000" dirty="0">
                <a:ln w="0"/>
              </a:rPr>
              <a:t>  KOSZTY KWALIFIKOWALNE</a:t>
            </a:r>
          </a:p>
          <a:p>
            <a:pPr algn="ctr"/>
            <a:endParaRPr lang="pl-PL" sz="4000" dirty="0">
              <a:ln w="0"/>
            </a:endParaRPr>
          </a:p>
          <a:p>
            <a:endParaRPr lang="pl-PL" sz="2000" dirty="0">
              <a:ln w="0"/>
            </a:endParaRPr>
          </a:p>
          <a:p>
            <a:r>
              <a:rPr lang="pl-PL" sz="2800" dirty="0">
                <a:ln w="0"/>
              </a:rPr>
              <a:t>Wszystkie zakupione przedmioty i maszyny musza być nowe.</a:t>
            </a:r>
          </a:p>
          <a:p>
            <a:endParaRPr lang="pl-PL" sz="2800" dirty="0">
              <a:ln w="0"/>
            </a:endParaRPr>
          </a:p>
          <a:p>
            <a:r>
              <a:rPr lang="pl-PL" sz="2800" dirty="0">
                <a:ln w="0"/>
              </a:rPr>
              <a:t>Wszystkie koszty muszą być uzasadnione zakresem operacji, niezbędne do osiągnięcia celu i racjonalne.</a:t>
            </a:r>
          </a:p>
          <a:p>
            <a:endParaRPr lang="pl-PL" sz="2800" dirty="0">
              <a:ln w="0"/>
            </a:endParaRPr>
          </a:p>
          <a:p>
            <a:r>
              <a:rPr lang="pl-PL" sz="2800" dirty="0">
                <a:ln w="0"/>
              </a:rPr>
              <a:t>Koszty te nie są finansowane z innych źródeł publicznych.</a:t>
            </a:r>
          </a:p>
          <a:p>
            <a:endParaRPr lang="pl-PL" sz="2800" dirty="0">
              <a:ln w="0"/>
            </a:endParaRPr>
          </a:p>
          <a:p>
            <a:endParaRPr lang="pl-PL" sz="2000" dirty="0">
              <a:ln w="0"/>
            </a:endParaRPr>
          </a:p>
          <a:p>
            <a:endParaRPr lang="pl-PL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0279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28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14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6507" y="143624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7783" y="137527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6427" y="137527"/>
            <a:ext cx="1341236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27927" y="137527"/>
            <a:ext cx="1054699" cy="695004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2467897" y="832531"/>
            <a:ext cx="70792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/>
              <a:t>„Europejski Fundusz Rolny na rzecz Rozwoju Obszarów Wiejskich: Europa inwestująca w obszary wiejskie.”</a:t>
            </a:r>
          </a:p>
        </p:txBody>
      </p:sp>
      <p:sp>
        <p:nvSpPr>
          <p:cNvPr id="8" name="Prostokąt 7"/>
          <p:cNvSpPr/>
          <p:nvPr/>
        </p:nvSpPr>
        <p:spPr>
          <a:xfrm>
            <a:off x="226144" y="1278037"/>
            <a:ext cx="1148407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pl-PL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40044" y="1201862"/>
            <a:ext cx="11570176" cy="101874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000" dirty="0">
                <a:ln w="0"/>
              </a:rPr>
              <a:t>PODSTAWOWE WARUNKI DO SPEŁNIENIA</a:t>
            </a:r>
          </a:p>
          <a:p>
            <a:pPr algn="ctr"/>
            <a:endParaRPr lang="pl-PL" sz="2000" dirty="0">
              <a:ln w="0"/>
            </a:endParaRPr>
          </a:p>
          <a:p>
            <a:r>
              <a:rPr lang="pl-PL" sz="2000" dirty="0">
                <a:ln w="0"/>
              </a:rPr>
              <a:t>Operacja zakłada </a:t>
            </a:r>
            <a:r>
              <a:rPr lang="pl-PL" sz="2000" dirty="0">
                <a:ln w="0"/>
                <a:solidFill>
                  <a:srgbClr val="FF0000"/>
                </a:solidFill>
              </a:rPr>
              <a:t>utworzenie i utrzymanie minimum 1 miejsca pracy </a:t>
            </a:r>
            <a:r>
              <a:rPr lang="pl-PL" sz="2000" dirty="0">
                <a:ln w="0"/>
              </a:rPr>
              <a:t>w przeliczeniu na pełen etat średnioroczny.</a:t>
            </a:r>
          </a:p>
          <a:p>
            <a:endParaRPr lang="pl-PL" sz="2000" dirty="0">
              <a:ln w="0"/>
            </a:endParaRPr>
          </a:p>
          <a:p>
            <a:r>
              <a:rPr lang="pl-PL" sz="2000" dirty="0">
                <a:ln w="0"/>
              </a:rPr>
              <a:t>Miejsce pracy oznacza </a:t>
            </a:r>
            <a:r>
              <a:rPr lang="pl-PL" sz="2000" dirty="0">
                <a:ln w="0"/>
                <a:solidFill>
                  <a:srgbClr val="FF0000"/>
                </a:solidFill>
              </a:rPr>
              <a:t>samozatrudnienie lub zatrudnienie osoby na podstawie umowy o pracę.</a:t>
            </a:r>
          </a:p>
          <a:p>
            <a:endParaRPr lang="pl-PL" sz="2000" dirty="0">
              <a:ln w="0"/>
              <a:solidFill>
                <a:srgbClr val="FF0000"/>
              </a:solidFill>
            </a:endParaRPr>
          </a:p>
          <a:p>
            <a:r>
              <a:rPr lang="pl-PL" sz="2000" dirty="0">
                <a:ln w="0"/>
              </a:rPr>
              <a:t>Utrzymanie zatrudnienia przez łącznie </a:t>
            </a:r>
            <a:r>
              <a:rPr lang="pl-PL" sz="2000" dirty="0">
                <a:ln w="0"/>
                <a:solidFill>
                  <a:srgbClr val="FF0000"/>
                </a:solidFill>
              </a:rPr>
              <a:t>co najmniej 2 lata w okresie od dnia zawarcia umowy do dnia, w którym upływają 2 lata od dnia wypłaty płatności końcowej.</a:t>
            </a:r>
          </a:p>
          <a:p>
            <a:endParaRPr lang="pl-PL" sz="2000" dirty="0">
              <a:ln w="0"/>
              <a:solidFill>
                <a:srgbClr val="FF0000"/>
              </a:solidFill>
            </a:endParaRPr>
          </a:p>
          <a:p>
            <a:r>
              <a:rPr lang="pl-PL" sz="2000" dirty="0">
                <a:ln w="0"/>
                <a:solidFill>
                  <a:srgbClr val="FF0000"/>
                </a:solidFill>
              </a:rPr>
              <a:t>Podleganie ubezpieczeniu</a:t>
            </a:r>
            <a:r>
              <a:rPr lang="pl-PL" sz="2000" dirty="0">
                <a:ln w="0"/>
              </a:rPr>
              <a:t> przez okres od momentu złożenia wniosku o wypłatę II transzy przez okres 2 lat od dnia wypłaty płatności końcowej.</a:t>
            </a:r>
          </a:p>
          <a:p>
            <a:endParaRPr lang="pl-PL" sz="2000" dirty="0">
              <a:ln w="0"/>
            </a:endParaRPr>
          </a:p>
          <a:p>
            <a:r>
              <a:rPr lang="pl-PL" sz="2000" dirty="0">
                <a:ln w="0"/>
              </a:rPr>
              <a:t>Operacja jest uzasadniona ekonomicznie i będzie realizowana zgodnie z biznesplanem a planowane koszty są kwalifikowalne.</a:t>
            </a:r>
          </a:p>
          <a:p>
            <a:endParaRPr lang="pl-PL" sz="2000" dirty="0">
              <a:ln w="0"/>
            </a:endParaRPr>
          </a:p>
          <a:p>
            <a:r>
              <a:rPr lang="pl-PL" sz="2000" dirty="0">
                <a:ln w="0"/>
              </a:rPr>
              <a:t>Biznesplan obejmuje planowane wydatki, zakres działalności, prognozy finansowe.</a:t>
            </a:r>
          </a:p>
          <a:p>
            <a:endParaRPr lang="pl-PL" sz="2000" dirty="0">
              <a:ln w="0"/>
            </a:endParaRPr>
          </a:p>
          <a:p>
            <a:endParaRPr lang="pl-PL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53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28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D0BF9B-DD26-47B9-89C7-ACC10D5E7A92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6507" y="143624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7783" y="137527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6427" y="137527"/>
            <a:ext cx="1341236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27927" y="137527"/>
            <a:ext cx="1054699" cy="695004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2467897" y="832531"/>
            <a:ext cx="70792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„Europejski Fundusz Rolny na rzecz Rozwoju Obszarów Wiejskich: Europa inwestująca w obszary wiejskie.”</a:t>
            </a:r>
          </a:p>
        </p:txBody>
      </p:sp>
      <p:sp>
        <p:nvSpPr>
          <p:cNvPr id="8" name="Prostokąt 7"/>
          <p:cNvSpPr/>
          <p:nvPr/>
        </p:nvSpPr>
        <p:spPr>
          <a:xfrm>
            <a:off x="226144" y="1278037"/>
            <a:ext cx="1148407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40043" y="1201862"/>
            <a:ext cx="11939661" cy="101258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18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4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WARUNKI DOTYCZĄCE OPERACJI INWESTYCYJNYCH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pl-PL" sz="240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Wsparciem zostaną objęte operacje, jeśli: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pl-PL" sz="2000" dirty="0">
              <a:ln w="0"/>
              <a:solidFill>
                <a:prstClr val="black"/>
              </a:solidFill>
              <a:latin typeface="Calibri" panose="020F0502020204030204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Inwestycje w ramach operacji będą realizowane na nieruchomości: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-  będącej własnością lub współwłasnością beneficjenta </a:t>
            </a:r>
            <a:r>
              <a:rPr kumimoji="0" lang="pl-PL" sz="2000" b="1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lub</a:t>
            </a:r>
            <a:r>
              <a:rPr kumimoji="0" lang="pl-PL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-  beneficjent posiada prawo do dysponowania nieruchomością na cele określone we wniosku </a:t>
            </a:r>
            <a:r>
              <a:rPr kumimoji="0" lang="pl-PL" sz="2000" b="1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co najmniej  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   przez okres realizacji operacji oraz okres trwałości operacji.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pl-PL" sz="2000" b="1" dirty="0">
              <a:ln w="0"/>
              <a:solidFill>
                <a:prstClr val="black"/>
              </a:solidFill>
              <a:latin typeface="Calibri" panose="020F0502020204030204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 w="0"/>
                <a:solidFill>
                  <a:srgbClr val="FF0000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WAŻNE</a:t>
            </a:r>
            <a:r>
              <a:rPr kumimoji="0" lang="pl-PL" sz="2000" b="1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l-PL" sz="200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beneficjent posiada prawo do lokalu najpóźniej na dzień składania wniosku.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pl-PL" sz="2000" dirty="0">
              <a:ln w="0"/>
              <a:solidFill>
                <a:prstClr val="black"/>
              </a:solidFill>
              <a:latin typeface="Calibri" panose="020F0502020204030204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sz="2000" dirty="0">
                <a:ln w="0"/>
                <a:solidFill>
                  <a:prstClr val="black"/>
                </a:solidFill>
                <a:latin typeface="Calibri" panose="020F0502020204030204"/>
              </a:rPr>
              <a:t>Beneficjent do wniosku winien przedłożyć odpowiednie </a:t>
            </a:r>
            <a:r>
              <a:rPr lang="pl-PL" sz="2000" b="1" dirty="0">
                <a:ln w="0"/>
                <a:solidFill>
                  <a:prstClr val="black"/>
                </a:solidFill>
                <a:latin typeface="Calibri" panose="020F0502020204030204"/>
              </a:rPr>
              <a:t>dokumenty</a:t>
            </a:r>
            <a:r>
              <a:rPr lang="pl-PL" sz="2000" dirty="0">
                <a:ln w="0"/>
                <a:solidFill>
                  <a:prstClr val="black"/>
                </a:solidFill>
                <a:latin typeface="Calibri" panose="020F0502020204030204"/>
              </a:rPr>
              <a:t> np. wypis z księgi wieczystej, odpis aktu notarialnego. Dodatkowo jeśli nie jest właścicielem nieruchomości lub jest współwłaścicielem należy przedłożyć </a:t>
            </a:r>
            <a:r>
              <a:rPr lang="pl-PL" sz="2000" b="1" dirty="0">
                <a:ln w="0"/>
                <a:solidFill>
                  <a:prstClr val="black"/>
                </a:solidFill>
                <a:latin typeface="Calibri" panose="020F0502020204030204"/>
              </a:rPr>
              <a:t>pisemną zgodę właściciela/współwłaściciela nieruchomości na realizację operacji.</a:t>
            </a:r>
            <a:endParaRPr kumimoji="0" lang="pl-PL" sz="2000" b="1" i="0" u="none" strike="noStrike" kern="1200" cap="none" spc="0" normalizeH="0" baseline="0" noProof="0" dirty="0">
              <a:ln w="0"/>
              <a:solidFill>
                <a:prstClr val="black"/>
              </a:solidFill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2000" b="0" i="0" u="none" strike="noStrike" kern="1200" cap="none" spc="0" normalizeH="0" baseline="0" noProof="0" dirty="0">
              <a:ln w="0"/>
              <a:solidFill>
                <a:prstClr val="black"/>
              </a:solidFill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pl-PL" sz="2000" dirty="0">
              <a:ln w="0"/>
              <a:solidFill>
                <a:prstClr val="black"/>
              </a:solidFill>
              <a:latin typeface="Calibri" panose="020F0502020204030204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2000" b="0" i="0" u="none" strike="noStrike" kern="1200" cap="none" spc="0" normalizeH="0" baseline="0" noProof="0" dirty="0">
              <a:ln w="0"/>
              <a:solidFill>
                <a:prstClr val="black"/>
              </a:solidFill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0838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28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D0BF9B-DD26-47B9-89C7-ACC10D5E7A92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6507" y="143624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7783" y="137527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6427" y="137527"/>
            <a:ext cx="1341236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27927" y="137527"/>
            <a:ext cx="1054699" cy="695004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2467897" y="832531"/>
            <a:ext cx="70792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„Europejski Fundusz Rolny na rzecz Rozwoju Obszarów Wiejskich: Europa inwestująca w obszary wiejskie.”</a:t>
            </a:r>
          </a:p>
        </p:txBody>
      </p:sp>
      <p:sp>
        <p:nvSpPr>
          <p:cNvPr id="8" name="Prostokąt 7"/>
          <p:cNvSpPr/>
          <p:nvPr/>
        </p:nvSpPr>
        <p:spPr>
          <a:xfrm>
            <a:off x="226144" y="1278037"/>
            <a:ext cx="1148407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40043" y="1201862"/>
            <a:ext cx="11939661" cy="1006429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PROCEDURA WYBORU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90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b="0" i="0" u="none" strike="noStrike" kern="1200" cap="none" spc="0" normalizeH="0" baseline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zakończenie naboru;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noProof="0" dirty="0">
                <a:ln w="0"/>
                <a:solidFill>
                  <a:prstClr val="black"/>
                </a:solidFill>
                <a:latin typeface="Calibri" panose="020F0502020204030204"/>
              </a:rPr>
              <a:t>ocena wstępna (LGD), ewentualne jedno wezwanie do poprawek i uzupełnień;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dirty="0">
                <a:ln w="0"/>
                <a:solidFill>
                  <a:prstClr val="black"/>
                </a:solidFill>
                <a:latin typeface="Calibri" panose="020F0502020204030204"/>
              </a:rPr>
              <a:t>o</a:t>
            </a:r>
            <a:r>
              <a:rPr kumimoji="0" lang="pl-PL" b="0" i="0" u="none" strike="noStrike" kern="1200" cap="none" spc="0" normalizeH="0" baseline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cena przez Radę LGD – ocena zgodności z LSR, ocena zgodności z przepisami PROW, ocena punktowa wg </a:t>
            </a:r>
            <a:r>
              <a:rPr kumimoji="0" lang="pl-PL" b="1" i="0" u="none" strike="noStrike" kern="1200" cap="none" spc="0" normalizeH="0" baseline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kryteriów wyboru. </a:t>
            </a:r>
            <a:r>
              <a:rPr kumimoji="0" lang="pl-PL" i="0" u="none" strike="noStrike" kern="1200" cap="none" spc="0" normalizeH="0" baseline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Na poziomie LGD ocena odbywa się w ciągu 60 dni (od dnia ogłoszenia naboru do dnia przekazania dokumentacji do UM). W ciągu 7 dni od zakończenia wyboru operacji LGD informuje beneficjentów o wynikach;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dirty="0">
                <a:ln w="0"/>
                <a:solidFill>
                  <a:prstClr val="black"/>
                </a:solidFill>
                <a:latin typeface="Calibri" panose="020F0502020204030204"/>
              </a:rPr>
              <a:t>p</a:t>
            </a:r>
            <a:r>
              <a:rPr lang="pl-PL" noProof="0" dirty="0" err="1">
                <a:ln w="0"/>
                <a:solidFill>
                  <a:prstClr val="black"/>
                </a:solidFill>
                <a:latin typeface="Calibri" panose="020F0502020204030204"/>
              </a:rPr>
              <a:t>rzekazanie</a:t>
            </a:r>
            <a:r>
              <a:rPr lang="pl-PL" noProof="0" dirty="0">
                <a:ln w="0"/>
                <a:solidFill>
                  <a:prstClr val="black"/>
                </a:solidFill>
                <a:latin typeface="Calibri" panose="020F0502020204030204"/>
              </a:rPr>
              <a:t> dokumentacji do UM;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dirty="0">
                <a:ln w="0"/>
                <a:solidFill>
                  <a:prstClr val="black"/>
                </a:solidFill>
                <a:latin typeface="Calibri" panose="020F0502020204030204"/>
              </a:rPr>
              <a:t>ocena przez UM, ewentualne wezwanie do uzupełnień i poprawek;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dirty="0">
                <a:ln w="0"/>
                <a:solidFill>
                  <a:prstClr val="black"/>
                </a:solidFill>
                <a:latin typeface="Calibri" panose="020F0502020204030204"/>
              </a:rPr>
              <a:t>p</a:t>
            </a:r>
            <a:r>
              <a:rPr lang="pl-PL" noProof="0" dirty="0">
                <a:ln w="0"/>
                <a:solidFill>
                  <a:prstClr val="black"/>
                </a:solidFill>
                <a:latin typeface="Calibri" panose="020F0502020204030204"/>
              </a:rPr>
              <a:t>odpisanie umowy;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dirty="0">
                <a:ln w="0"/>
                <a:solidFill>
                  <a:prstClr val="black"/>
                </a:solidFill>
                <a:latin typeface="Calibri" panose="020F0502020204030204"/>
              </a:rPr>
              <a:t>od dnia podpisania umowy jest 3 miesiące na rejestrację firmy, uzyskanie pozwoleń;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dirty="0">
                <a:ln w="0"/>
                <a:solidFill>
                  <a:prstClr val="black"/>
                </a:solidFill>
                <a:latin typeface="Calibri" panose="020F0502020204030204"/>
              </a:rPr>
              <a:t>złożenie wniosku o wypłatę I transzy pomocy, ewentualne uzupełnienia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dirty="0">
                <a:ln w="0"/>
                <a:solidFill>
                  <a:prstClr val="black"/>
                </a:solidFill>
                <a:latin typeface="Calibri" panose="020F0502020204030204"/>
              </a:rPr>
              <a:t>wypłata I transzy;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dirty="0">
                <a:ln w="0"/>
                <a:solidFill>
                  <a:prstClr val="black"/>
                </a:solidFill>
                <a:latin typeface="Calibri" panose="020F0502020204030204"/>
              </a:rPr>
              <a:t>realizacja biznesplanu, zgłoszenie się do ubezpieczenia;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dirty="0">
                <a:ln w="0"/>
                <a:solidFill>
                  <a:prstClr val="black"/>
                </a:solidFill>
                <a:latin typeface="Calibri" panose="020F0502020204030204"/>
              </a:rPr>
              <a:t>złożenie wniosku o wypłatę II transzy pomocy, ewentualne uzupełnienia;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dirty="0">
                <a:ln w="0"/>
                <a:solidFill>
                  <a:prstClr val="black"/>
                </a:solidFill>
                <a:latin typeface="Calibri" panose="020F0502020204030204"/>
              </a:rPr>
              <a:t>kontrola;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dirty="0">
                <a:ln w="0"/>
                <a:solidFill>
                  <a:prstClr val="black"/>
                </a:solidFill>
                <a:latin typeface="Calibri" panose="020F0502020204030204"/>
              </a:rPr>
              <a:t>wypłata II transzy;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dirty="0">
                <a:ln w="0"/>
                <a:solidFill>
                  <a:prstClr val="black"/>
                </a:solidFill>
                <a:latin typeface="Calibri" panose="020F0502020204030204"/>
              </a:rPr>
              <a:t>utrzymanie zatrudnienia (podleganie ubezpieczeniu) przez łącznie co najmniej 2 lata w okresie od dnia zawarcia umowy do dnia, w którym upływają 2 lata od dnia wypłaty płatności końcowej.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l-PL" sz="2000" dirty="0">
              <a:ln w="0"/>
              <a:solidFill>
                <a:prstClr val="black"/>
              </a:solidFill>
              <a:latin typeface="Calibri" panose="020F0502020204030204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pl-PL" sz="2000" noProof="0" dirty="0">
              <a:ln w="0"/>
              <a:solidFill>
                <a:prstClr val="black"/>
              </a:solidFill>
              <a:latin typeface="Calibri" panose="020F0502020204030204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000" i="0" u="none" strike="noStrike" kern="1200" cap="none" spc="0" normalizeH="0" baseline="0" noProof="0" dirty="0">
              <a:ln w="0"/>
              <a:solidFill>
                <a:prstClr val="black"/>
              </a:solidFill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87212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28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D0BF9B-DD26-47B9-89C7-ACC10D5E7A92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6507" y="143624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7783" y="137527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6427" y="137527"/>
            <a:ext cx="1341236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27927" y="137527"/>
            <a:ext cx="1054699" cy="695004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2467897" y="832531"/>
            <a:ext cx="70792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„Europejski Fundusz Rolny na rzecz Rozwoju Obszarów Wiejskich: Europa inwestująca w obszary wiejskie.”</a:t>
            </a:r>
          </a:p>
        </p:txBody>
      </p:sp>
      <p:sp>
        <p:nvSpPr>
          <p:cNvPr id="8" name="Prostokąt 7"/>
          <p:cNvSpPr/>
          <p:nvPr/>
        </p:nvSpPr>
        <p:spPr>
          <a:xfrm>
            <a:off x="226144" y="1278037"/>
            <a:ext cx="1148407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40044" y="1201862"/>
            <a:ext cx="11825812" cy="85869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KRYTERIA WYBORU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400" dirty="0">
                <a:ln w="0"/>
                <a:solidFill>
                  <a:prstClr val="black"/>
                </a:solidFill>
                <a:latin typeface="Calibri" panose="020F0502020204030204"/>
              </a:rPr>
              <a:t>Jest 12 kryteriów.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l-PL" sz="2400" dirty="0">
              <a:ln w="0"/>
              <a:solidFill>
                <a:prstClr val="black"/>
              </a:solidFill>
              <a:latin typeface="Calibri" panose="020F0502020204030204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Maksymalna ilość punktów jakie można uzyskać to 100 pkt.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400" b="0" i="0" u="none" strike="noStrike" kern="1200" cap="none" spc="0" normalizeH="0" baseline="0" noProof="0" dirty="0">
              <a:ln w="0"/>
              <a:solidFill>
                <a:prstClr val="black"/>
              </a:solidFill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400" dirty="0">
                <a:ln w="0"/>
                <a:solidFill>
                  <a:prstClr val="black"/>
                </a:solidFill>
                <a:latin typeface="Calibri" panose="020F0502020204030204"/>
              </a:rPr>
              <a:t>Minimalna ilość punktów aby wniosek został wybrany do dofinansowania to </a:t>
            </a:r>
            <a:r>
              <a:rPr lang="pl-PL" sz="2400" dirty="0">
                <a:ln w="0"/>
                <a:solidFill>
                  <a:srgbClr val="FF0000"/>
                </a:solidFill>
                <a:latin typeface="Calibri" panose="020F0502020204030204"/>
              </a:rPr>
              <a:t>50 punktów.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pl-PL" sz="2400" dirty="0">
              <a:ln w="0"/>
              <a:solidFill>
                <a:srgbClr val="FF0000"/>
              </a:solidFill>
              <a:latin typeface="Calibri" panose="020F0502020204030204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400" dirty="0">
                <a:ln w="0"/>
                <a:latin typeface="Calibri" panose="020F0502020204030204"/>
              </a:rPr>
              <a:t>W zależności od kryterium, jego spełnienie jest opisywane w biznesplanie i/lub należy przedłożyć odpowiednie dokumenty na potwierdzenie spełnienia kryterium.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400" b="0" i="0" u="none" strike="noStrike" kern="1200" cap="none" spc="0" normalizeH="0" baseline="0" noProof="0" dirty="0">
              <a:ln w="0"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 w="0"/>
                <a:uLnTx/>
                <a:uFillTx/>
                <a:latin typeface="Calibri" panose="020F0502020204030204"/>
                <a:ea typeface="+mn-ea"/>
                <a:cs typeface="+mn-cs"/>
              </a:rPr>
              <a:t>Załącznik nr 6 - Uzasadnienie wnioskodawcy do poszczególnych kryteriów wyboru operacji – załącznik dodatkowy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27910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28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D0BF9B-DD26-47B9-89C7-ACC10D5E7A92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6507" y="143624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7783" y="137527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6427" y="137527"/>
            <a:ext cx="1341236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27927" y="137527"/>
            <a:ext cx="1054699" cy="695004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2467897" y="832531"/>
            <a:ext cx="70792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„Europejski Fundusz Rolny na rzecz Rozwoju Obszarów Wiejskich: Europa inwestująca w obszary wiejskie.”</a:t>
            </a:r>
          </a:p>
        </p:txBody>
      </p:sp>
      <p:sp>
        <p:nvSpPr>
          <p:cNvPr id="8" name="Prostokąt 7"/>
          <p:cNvSpPr/>
          <p:nvPr/>
        </p:nvSpPr>
        <p:spPr>
          <a:xfrm>
            <a:off x="226144" y="1278037"/>
            <a:ext cx="1148407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40044" y="1201862"/>
            <a:ext cx="11570176" cy="83869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18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18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FORMULARZE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1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400" dirty="0">
                <a:ln w="0"/>
                <a:solidFill>
                  <a:prstClr val="black"/>
                </a:solidFill>
                <a:latin typeface="Calibri" panose="020F0502020204030204"/>
              </a:rPr>
              <a:t>w</a:t>
            </a:r>
            <a:r>
              <a:rPr kumimoji="0" lang="pl-PL" sz="2400" b="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niosek;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400" b="0" i="0" u="none" strike="noStrike" kern="1200" cap="none" spc="0" normalizeH="0" baseline="0" noProof="0" dirty="0">
              <a:ln w="0"/>
              <a:solidFill>
                <a:prstClr val="black"/>
              </a:solidFill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400" dirty="0">
                <a:ln w="0"/>
                <a:solidFill>
                  <a:prstClr val="black"/>
                </a:solidFill>
                <a:latin typeface="Calibri" panose="020F0502020204030204"/>
              </a:rPr>
              <a:t>biznesplan;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l-PL" sz="2400" dirty="0">
              <a:ln w="0"/>
              <a:solidFill>
                <a:prstClr val="black"/>
              </a:solidFill>
              <a:latin typeface="Calibri" panose="020F0502020204030204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400" dirty="0">
                <a:ln w="0"/>
                <a:solidFill>
                  <a:prstClr val="black"/>
                </a:solidFill>
                <a:latin typeface="Calibri" panose="020F0502020204030204"/>
              </a:rPr>
              <a:t>załącznik nr 6 - Uzasadnienie wnioskodawcy do poszczególnych kryteriów wyboru operacji;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l-PL" sz="2400" dirty="0">
              <a:ln w="0"/>
              <a:solidFill>
                <a:prstClr val="black"/>
              </a:solidFill>
              <a:latin typeface="Calibri" panose="020F0502020204030204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400" dirty="0">
                <a:ln w="0"/>
                <a:solidFill>
                  <a:prstClr val="black"/>
                </a:solidFill>
                <a:latin typeface="Calibri" panose="020F0502020204030204"/>
              </a:rPr>
              <a:t>formularz informacji przedstawianych przy ubieganiu się o pomoc de </a:t>
            </a:r>
            <a:r>
              <a:rPr lang="pl-PL" sz="2400" dirty="0" err="1">
                <a:ln w="0"/>
                <a:solidFill>
                  <a:prstClr val="black"/>
                </a:solidFill>
                <a:latin typeface="Calibri" panose="020F0502020204030204"/>
              </a:rPr>
              <a:t>minimis</a:t>
            </a:r>
            <a:r>
              <a:rPr lang="pl-PL" sz="2400" dirty="0">
                <a:ln w="0"/>
                <a:solidFill>
                  <a:prstClr val="black"/>
                </a:solidFill>
                <a:latin typeface="Calibri" panose="020F0502020204030204"/>
              </a:rPr>
              <a:t> (szary formularz załączony do ogłoszenia)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0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73553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28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19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7514" y="133792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9796" y="133792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9446" y="133792"/>
            <a:ext cx="1341236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19772" y="133792"/>
            <a:ext cx="1054699" cy="695004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2356553" y="867086"/>
            <a:ext cx="705956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/>
              <a:t>„Europejski Fundusz Rolny na rzecz Rozwoju Obszarów Wiejskich: Europa inwestująca w obszary wiejskie.”</a:t>
            </a:r>
          </a:p>
        </p:txBody>
      </p:sp>
      <p:sp>
        <p:nvSpPr>
          <p:cNvPr id="8" name="Prostokąt 7"/>
          <p:cNvSpPr/>
          <p:nvPr/>
        </p:nvSpPr>
        <p:spPr>
          <a:xfrm>
            <a:off x="-326922" y="133792"/>
            <a:ext cx="1168072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pl-P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56519" y="1245719"/>
            <a:ext cx="11673015" cy="89255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000" dirty="0">
                <a:ln w="0"/>
              </a:rPr>
              <a:t>PRACA DOMOWA</a:t>
            </a:r>
          </a:p>
          <a:p>
            <a:pPr algn="ctr"/>
            <a:endParaRPr lang="pl-PL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pl-PL" sz="2000" dirty="0">
                <a:ln w="0"/>
              </a:rPr>
              <a:t>1</a:t>
            </a:r>
            <a:r>
              <a:rPr lang="pl-PL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r>
              <a:rPr lang="pl-PL" sz="2000" dirty="0">
                <a:ln w="0"/>
              </a:rPr>
              <a:t>Skompletowanie załączników: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cap="none" spc="0" dirty="0">
                <a:ln w="0"/>
                <a:solidFill>
                  <a:srgbClr val="FF0000"/>
                </a:solidFill>
              </a:rPr>
              <a:t>Decyzja o przyznaniu numeru identyfikacyjnego producenta </a:t>
            </a:r>
            <a:r>
              <a:rPr lang="pl-PL" sz="2000" b="0" cap="none" spc="0" dirty="0">
                <a:ln w="0"/>
                <a:solidFill>
                  <a:schemeClr val="tx1"/>
                </a:solidFill>
              </a:rPr>
              <a:t>przez ARiMR – każdy z podmiotów, który ubiega się o pomoc powinien posiadać taki numer nadany w trybie przepisów o krajowym systemie ewidencji producentów, ewidencji gospodarstw rolnych oraz ewidencji wniosków o przyznanie płatności;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ln w="0"/>
                <a:solidFill>
                  <a:srgbClr val="FF0000"/>
                </a:solidFill>
              </a:rPr>
              <a:t>Zaświadczenie o zameldowaniu – </a:t>
            </a:r>
            <a:r>
              <a:rPr lang="pl-PL" sz="2000" dirty="0">
                <a:ln w="0"/>
              </a:rPr>
              <a:t>wydane nie wcześniej niż na 3 miesiące przed złożeniem wniosku;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0" cap="none" spc="0" dirty="0">
                <a:ln w="0"/>
                <a:solidFill>
                  <a:srgbClr val="FF0000"/>
                </a:solidFill>
              </a:rPr>
              <a:t>Zaświadczenie z ZUS o podleganiu ubezpieczeniu lub zaświadczenie z KRUS o niefigurowaniu w ewidencji </a:t>
            </a:r>
            <a:r>
              <a:rPr lang="pl-PL" sz="2000" b="0" cap="none" spc="0" dirty="0">
                <a:ln w="0"/>
              </a:rPr>
              <a:t>– nie starsze niż 1 miesiąc przed dniem złożenia wniosku;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ln w="0"/>
                <a:solidFill>
                  <a:srgbClr val="FF0000"/>
                </a:solidFill>
              </a:rPr>
              <a:t>Dokumenty potwierdzające posiadanie tytułu prawnego do nieruchomości;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0" cap="none" spc="0" dirty="0">
                <a:ln w="0"/>
                <a:solidFill>
                  <a:srgbClr val="FF0000"/>
                </a:solidFill>
              </a:rPr>
              <a:t>Zgody współwłaścicieli nieruchomości;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ln w="0"/>
                <a:solidFill>
                  <a:srgbClr val="FF0000"/>
                </a:solidFill>
              </a:rPr>
              <a:t>Przy inwestycjach – dokumentacja budowlana </a:t>
            </a:r>
            <a:r>
              <a:rPr lang="pl-PL" sz="2000" dirty="0">
                <a:ln w="0"/>
              </a:rPr>
              <a:t>(pozwolenia na budowę, zgłoszenia robót, kosztorys inwestorski);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0" cap="none" spc="0" dirty="0">
                <a:ln w="0"/>
                <a:solidFill>
                  <a:srgbClr val="FF0000"/>
                </a:solidFill>
              </a:rPr>
              <a:t>Przy inwestycjach </a:t>
            </a:r>
            <a:r>
              <a:rPr lang="pl-PL" sz="2000" b="0" cap="none" spc="0" dirty="0">
                <a:ln w="0"/>
              </a:rPr>
              <a:t>- ostateczna </a:t>
            </a:r>
            <a:r>
              <a:rPr lang="pl-PL" sz="2000" b="0" cap="none" spc="0" dirty="0">
                <a:ln w="0"/>
                <a:solidFill>
                  <a:srgbClr val="FF0000"/>
                </a:solidFill>
              </a:rPr>
              <a:t>decyzja środowiskowa </a:t>
            </a:r>
            <a:r>
              <a:rPr lang="pl-PL" sz="2000" b="0" cap="none" spc="0" dirty="0">
                <a:ln w="0"/>
              </a:rPr>
              <a:t>lub potwierdzenie, że decyzja środowiskowa nie jest wymagana;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ln w="0"/>
                <a:solidFill>
                  <a:srgbClr val="FF0000"/>
                </a:solidFill>
              </a:rPr>
              <a:t>Oferty cenowe </a:t>
            </a:r>
            <a:r>
              <a:rPr lang="pl-PL" sz="2000" dirty="0">
                <a:ln w="0"/>
              </a:rPr>
              <a:t>na koszty zawarte w biznesplanie;</a:t>
            </a:r>
            <a:endParaRPr lang="pl-PL" sz="2000" b="0" cap="none" spc="0" dirty="0">
              <a:ln w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b="0" cap="none" spc="0" dirty="0">
              <a:ln w="0"/>
            </a:endParaRPr>
          </a:p>
          <a:p>
            <a:endParaRPr lang="pl-PL" sz="2000" b="0" cap="none" spc="0" dirty="0">
              <a:ln w="0"/>
              <a:solidFill>
                <a:schemeClr val="tx1"/>
              </a:solidFill>
            </a:endParaRPr>
          </a:p>
          <a:p>
            <a:pPr algn="ctr"/>
            <a:endParaRPr lang="pl-PL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195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28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54954" y="1357532"/>
            <a:ext cx="10356939" cy="5313115"/>
          </a:xfrm>
        </p:spPr>
        <p:txBody>
          <a:bodyPr>
            <a:normAutofit fontScale="90000"/>
          </a:bodyPr>
          <a:lstStyle/>
          <a:p>
            <a:pPr algn="l"/>
            <a:r>
              <a:rPr lang="pl-PL" sz="4000" dirty="0"/>
              <a:t>                   </a:t>
            </a:r>
            <a:r>
              <a:rPr lang="pl-PL" sz="4000" b="1" dirty="0"/>
              <a:t>Lokalna Grupa Działania Ślężanie</a:t>
            </a:r>
            <a:br>
              <a:rPr lang="pl-PL" sz="4000" dirty="0"/>
            </a:br>
            <a:br>
              <a:rPr lang="pl-PL" sz="4000" dirty="0"/>
            </a:br>
            <a:r>
              <a:rPr lang="pl-PL" sz="3100" dirty="0">
                <a:latin typeface="+mn-lt"/>
              </a:rPr>
              <a:t>Gminy członkowskie:                                                   </a:t>
            </a:r>
            <a:br>
              <a:rPr lang="pl-PL" sz="3100" dirty="0">
                <a:latin typeface="+mn-lt"/>
              </a:rPr>
            </a:br>
            <a:br>
              <a:rPr lang="pl-PL" sz="3100" dirty="0">
                <a:latin typeface="+mn-lt"/>
              </a:rPr>
            </a:br>
            <a:r>
              <a:rPr lang="pl-PL" sz="2800" dirty="0">
                <a:latin typeface="+mn-lt"/>
              </a:rPr>
              <a:t>Dzierżoniów, </a:t>
            </a:r>
            <a:br>
              <a:rPr lang="pl-PL" sz="2800" dirty="0">
                <a:latin typeface="+mn-lt"/>
              </a:rPr>
            </a:br>
            <a:r>
              <a:rPr lang="pl-PL" sz="2800" dirty="0">
                <a:latin typeface="+mn-lt"/>
              </a:rPr>
              <a:t>Jordanów Śląski, </a:t>
            </a:r>
            <a:br>
              <a:rPr lang="pl-PL" sz="2800" dirty="0">
                <a:latin typeface="+mn-lt"/>
              </a:rPr>
            </a:br>
            <a:r>
              <a:rPr lang="pl-PL" sz="2800" dirty="0">
                <a:latin typeface="+mn-lt"/>
              </a:rPr>
              <a:t>Łagiewniki,  </a:t>
            </a:r>
            <a:br>
              <a:rPr lang="pl-PL" sz="2800" dirty="0">
                <a:latin typeface="+mn-lt"/>
              </a:rPr>
            </a:br>
            <a:r>
              <a:rPr lang="pl-PL" sz="2800" dirty="0">
                <a:latin typeface="+mn-lt"/>
              </a:rPr>
              <a:t>Marcinowice, </a:t>
            </a:r>
            <a:br>
              <a:rPr lang="pl-PL" sz="2800" dirty="0">
                <a:latin typeface="+mn-lt"/>
              </a:rPr>
            </a:br>
            <a:r>
              <a:rPr lang="pl-PL" sz="2800" dirty="0">
                <a:latin typeface="+mn-lt"/>
              </a:rPr>
              <a:t>Mietków,  </a:t>
            </a:r>
            <a:br>
              <a:rPr lang="pl-PL" sz="2800" dirty="0">
                <a:latin typeface="+mn-lt"/>
              </a:rPr>
            </a:br>
            <a:r>
              <a:rPr lang="pl-PL" sz="2800" dirty="0">
                <a:latin typeface="+mn-lt"/>
              </a:rPr>
              <a:t>Niemcza,  </a:t>
            </a:r>
            <a:br>
              <a:rPr lang="pl-PL" sz="2800" dirty="0">
                <a:latin typeface="+mn-lt"/>
              </a:rPr>
            </a:br>
            <a:r>
              <a:rPr lang="pl-PL" sz="2800" dirty="0">
                <a:latin typeface="+mn-lt"/>
              </a:rPr>
              <a:t>Piława Górna, </a:t>
            </a:r>
            <a:br>
              <a:rPr lang="pl-PL" sz="2800" dirty="0">
                <a:latin typeface="+mn-lt"/>
              </a:rPr>
            </a:br>
            <a:r>
              <a:rPr lang="pl-PL" sz="2800" dirty="0">
                <a:latin typeface="+mn-lt"/>
              </a:rPr>
              <a:t>Sobótka</a:t>
            </a:r>
            <a:br>
              <a:rPr lang="pl-PL" sz="2800" dirty="0">
                <a:latin typeface="+mn-lt"/>
              </a:rPr>
            </a:br>
            <a:endParaRPr lang="pl-PL" sz="2800" dirty="0"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flipV="1">
            <a:off x="680107" y="1363718"/>
            <a:ext cx="4251234" cy="344371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pl-PL" sz="4400" dirty="0"/>
              <a:t>       </a:t>
            </a:r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D0BF9B-DD26-47B9-89C7-ACC10D5E7A92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537" y="251469"/>
            <a:ext cx="853514" cy="573074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578" y="187353"/>
            <a:ext cx="560881" cy="585267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1855" y="158444"/>
            <a:ext cx="1335140" cy="792549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53263" y="225149"/>
            <a:ext cx="1054699" cy="695004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40537" y="1015763"/>
            <a:ext cx="103960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„Europejski Fundusz Rolny na rzecz Rozwoju Obszarów Wiejskich: Europa inwestująca w obszary wiejskie.”</a:t>
            </a: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3299B923-C0B1-D82F-8F75-A1BC30BAD373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160" y="2402810"/>
            <a:ext cx="3569910" cy="433260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575385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13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20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7011" y="153456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2700" y="153456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7266" y="104683"/>
            <a:ext cx="1341236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95076" y="202228"/>
            <a:ext cx="1054699" cy="695004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2572459" y="758732"/>
            <a:ext cx="77773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/>
              <a:t>„Europejski Fundusz Rolny na rzecz Rozwoju Obszarów Wiejskich: Europa inwestująca w obszary wiejskie.”</a:t>
            </a:r>
          </a:p>
        </p:txBody>
      </p:sp>
      <p:sp>
        <p:nvSpPr>
          <p:cNvPr id="9" name="Prostokąt 8"/>
          <p:cNvSpPr/>
          <p:nvPr/>
        </p:nvSpPr>
        <p:spPr>
          <a:xfrm>
            <a:off x="353961" y="1035731"/>
            <a:ext cx="11484078" cy="86485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pl-PL" sz="2400" dirty="0">
              <a:ln w="0"/>
            </a:endParaRPr>
          </a:p>
          <a:p>
            <a:pPr algn="ctr"/>
            <a:r>
              <a:rPr lang="pl-PL" sz="4000" dirty="0">
                <a:ln w="0"/>
              </a:rPr>
              <a:t>PRACA DOMOWA</a:t>
            </a:r>
          </a:p>
          <a:p>
            <a:pPr algn="ctr"/>
            <a:endParaRPr lang="pl-PL" sz="1100" dirty="0">
              <a:ln w="0"/>
            </a:endParaRPr>
          </a:p>
          <a:p>
            <a:pPr algn="ctr"/>
            <a:endParaRPr lang="pl-PL" sz="1100" dirty="0">
              <a:ln w="0"/>
            </a:endParaRPr>
          </a:p>
          <a:p>
            <a:r>
              <a:rPr lang="pl-PL" sz="2000" dirty="0">
                <a:ln w="0"/>
              </a:rPr>
              <a:t>2.Wypełnienie wniosku o przyznanie pomocy i pozostałych formularzy.</a:t>
            </a:r>
          </a:p>
          <a:p>
            <a:endParaRPr lang="pl-PL" sz="2000" dirty="0">
              <a:ln w="0"/>
            </a:endParaRPr>
          </a:p>
          <a:p>
            <a:r>
              <a:rPr lang="pl-PL" sz="2000" dirty="0">
                <a:ln w="0"/>
              </a:rPr>
              <a:t>3. Konsultacje w biurze LGD.</a:t>
            </a:r>
          </a:p>
          <a:p>
            <a:endParaRPr lang="pl-PL" sz="2000" dirty="0">
              <a:ln w="0"/>
            </a:endParaRPr>
          </a:p>
          <a:p>
            <a:r>
              <a:rPr lang="pl-PL" sz="2000" dirty="0">
                <a:ln w="0"/>
                <a:solidFill>
                  <a:srgbClr val="FF0000"/>
                </a:solidFill>
              </a:rPr>
              <a:t>WAŻNE</a:t>
            </a:r>
            <a:r>
              <a:rPr lang="pl-PL" sz="2000" dirty="0">
                <a:ln w="0"/>
              </a:rPr>
              <a:t> Należy sprawdzić </a:t>
            </a:r>
            <a:r>
              <a:rPr lang="pl-PL" sz="2000" dirty="0">
                <a:ln w="0"/>
                <a:solidFill>
                  <a:srgbClr val="FF0000"/>
                </a:solidFill>
              </a:rPr>
              <a:t>sposób użytkowania nieruchomości</a:t>
            </a:r>
            <a:r>
              <a:rPr lang="pl-PL" sz="2000" dirty="0">
                <a:ln w="0"/>
              </a:rPr>
              <a:t>. Znajdziemy go w księdze wieczystej. Jeśli w księdze wpisany jest inny sposób korzystania z nieruchomości niż ten jaki planujemy w naszej operacji, należy dokonać </a:t>
            </a:r>
            <a:r>
              <a:rPr lang="pl-PL" sz="2000" dirty="0">
                <a:ln w="0"/>
                <a:solidFill>
                  <a:srgbClr val="FF0000"/>
                </a:solidFill>
              </a:rPr>
              <a:t>zmiany sposobu użytkowania </a:t>
            </a:r>
            <a:r>
              <a:rPr lang="pl-PL" sz="2000" dirty="0">
                <a:ln w="0"/>
              </a:rPr>
              <a:t>w Starostwie Powiatowym. Odpowiedni dokument musi zostać przedłożony najpóźniej wraz z wnioskiem o wypłatę II transzy pomocy.</a:t>
            </a:r>
          </a:p>
          <a:p>
            <a:endParaRPr lang="pl-PL" sz="2000" dirty="0">
              <a:ln w="0"/>
            </a:endParaRPr>
          </a:p>
          <a:p>
            <a:r>
              <a:rPr lang="pl-PL" sz="2000" b="1" dirty="0">
                <a:ln w="0"/>
                <a:solidFill>
                  <a:srgbClr val="FF0000"/>
                </a:solidFill>
              </a:rPr>
              <a:t>TERMIN SKŁADANIA WNIOSKÓW…………………………..</a:t>
            </a:r>
          </a:p>
          <a:p>
            <a:pPr algn="ctr"/>
            <a:endParaRPr lang="pl-P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pl-P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89673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13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D0BF9B-DD26-47B9-89C7-ACC10D5E7A92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7011" y="153456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2700" y="153456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7266" y="104683"/>
            <a:ext cx="1341236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95076" y="202228"/>
            <a:ext cx="1054699" cy="695004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2572459" y="758732"/>
            <a:ext cx="77773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„Europejski Fundusz Rolny na rzecz Rozwoju Obszarów Wiejskich: Europa inwestująca w obszary wiejskie.”</a:t>
            </a:r>
          </a:p>
        </p:txBody>
      </p:sp>
      <p:sp>
        <p:nvSpPr>
          <p:cNvPr id="9" name="Prostokąt 8"/>
          <p:cNvSpPr/>
          <p:nvPr/>
        </p:nvSpPr>
        <p:spPr>
          <a:xfrm>
            <a:off x="353961" y="1035731"/>
            <a:ext cx="11484078" cy="80945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5400" b="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DZIĘKUJĘ ZA UWAGĘ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1000" b="0" i="0" u="none" strike="noStrike" kern="1200" cap="none" spc="0" normalizeH="0" baseline="0" noProof="0" dirty="0">
              <a:ln w="0"/>
              <a:solidFill>
                <a:prstClr val="black"/>
              </a:solidFill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sz="3200" dirty="0">
                <a:ln w="0"/>
                <a:solidFill>
                  <a:prstClr val="black"/>
                </a:solidFill>
                <a:latin typeface="Calibri" panose="020F0502020204030204"/>
              </a:rPr>
              <a:t>Joanna Szymańska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3200" b="0" i="0" u="none" strike="noStrike" kern="1200" cap="none" spc="0" normalizeH="0" baseline="0" noProof="0" dirty="0">
              <a:ln w="0"/>
              <a:solidFill>
                <a:prstClr val="black"/>
              </a:solidFill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W razie pytań i wątpliwości prosimy o kontakt z Biurem LGD.                                                     </a:t>
            </a:r>
            <a:r>
              <a:rPr kumimoji="0" lang="pl-PL" sz="2400" b="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Stowarzyszenie "Ślężanie - Lokalna Grupa Działania"</a:t>
            </a:r>
            <a:br>
              <a:rPr kumimoji="0" lang="pl-PL" sz="2400" b="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pl-PL" sz="2400" b="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ul. Kościuszki 7/9, 55-050 Sobótka</a:t>
            </a:r>
            <a:br>
              <a:rPr kumimoji="0" lang="pl-PL" sz="2400" b="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pl-PL" sz="2400" b="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tel. 71 31 62 171,  e-mail biuro@slezanie.eu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www.slezanie.eu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54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pic>
        <p:nvPicPr>
          <p:cNvPr id="7" name="Obraz 2" descr="C:\Users\intel\Desktop\1.png">
            <a:extLst>
              <a:ext uri="{FF2B5EF4-FFF2-40B4-BE49-F238E27FC236}">
                <a16:creationId xmlns:a16="http://schemas.microsoft.com/office/drawing/2014/main" id="{ADE7B21B-66E5-7C6B-80FF-D42EEF34C67F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4843581" y="3031958"/>
            <a:ext cx="2662293" cy="16147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064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32000">
              <a:schemeClr val="accent6">
                <a:lumMod val="45000"/>
                <a:lumOff val="55000"/>
              </a:schemeClr>
            </a:gs>
            <a:gs pos="85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3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385" y="198882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2662" y="186689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9978" y="186689"/>
            <a:ext cx="1335140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54069" y="198882"/>
            <a:ext cx="1054699" cy="695004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2703871" y="893886"/>
            <a:ext cx="73607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/>
              <a:t>„Europejski Fundusz Rolny na rzecz Rozwoju Obszarów Wiejskich: Europa inwestująca w obszary wiejskie.”</a:t>
            </a:r>
          </a:p>
        </p:txBody>
      </p:sp>
      <p:sp>
        <p:nvSpPr>
          <p:cNvPr id="8" name="Prostokąt 7"/>
          <p:cNvSpPr/>
          <p:nvPr/>
        </p:nvSpPr>
        <p:spPr>
          <a:xfrm>
            <a:off x="442452" y="1424944"/>
            <a:ext cx="11287432" cy="51398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DOKUMENTY STRATEGICZNE</a:t>
            </a:r>
          </a:p>
          <a:p>
            <a:pPr algn="ctr"/>
            <a:endParaRPr lang="pl-PL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pl-PL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442452" y="1305342"/>
            <a:ext cx="1091134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dirty="0"/>
              <a:t>Rozporządzenie Ministra Rolnictwa i Rozwoju Wsi z 24.09.2015 r. w sprawie szczegółowych warunków i trybu przyznawania pomocy finansowej w ramach poddziałania „Wsparcie na wdrażanie operacji w ramach strategii rozwoju lokalnego kierowanego przez społeczność” objętego Programem Rozwoju Obszarów Wiejskich na lata 2014–2020 (z późniejszymi zmianami),</a:t>
            </a:r>
          </a:p>
          <a:p>
            <a:endParaRPr lang="pl-PL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dirty="0"/>
              <a:t>Lokalna Strategia Rozwoju,</a:t>
            </a:r>
          </a:p>
          <a:p>
            <a:endParaRPr lang="pl-PL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dirty="0"/>
              <a:t>Procedura wyboru operacji,</a:t>
            </a:r>
          </a:p>
          <a:p>
            <a:endParaRPr lang="pl-PL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dirty="0"/>
              <a:t>Statut i regulaminy LGD, </a:t>
            </a:r>
          </a:p>
          <a:p>
            <a:endParaRPr lang="pl-PL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dirty="0"/>
              <a:t>Ogłoszenie o naborze wniosków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4562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28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4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3244" y="156846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5250" y="170760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0314" y="182953"/>
            <a:ext cx="1335140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54850" y="182953"/>
            <a:ext cx="1054699" cy="695004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462117" y="877957"/>
            <a:ext cx="1112028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dirty="0"/>
              <a:t>„Europejski Fundusz Rolny na rzecz Rozwoju Obszarów Wiejskich: Europa inwestująca w obszary wiejskie.”</a:t>
            </a:r>
          </a:p>
        </p:txBody>
      </p:sp>
      <p:sp>
        <p:nvSpPr>
          <p:cNvPr id="8" name="Prostokąt 7"/>
          <p:cNvSpPr/>
          <p:nvPr/>
        </p:nvSpPr>
        <p:spPr>
          <a:xfrm>
            <a:off x="825910" y="1451031"/>
            <a:ext cx="1052788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6187B49C-696F-DC84-0851-BC8D43B62280}"/>
              </a:ext>
            </a:extLst>
          </p:cNvPr>
          <p:cNvSpPr txBox="1"/>
          <p:nvPr/>
        </p:nvSpPr>
        <p:spPr>
          <a:xfrm>
            <a:off x="574412" y="1444461"/>
            <a:ext cx="11312787" cy="6894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pl-PL" sz="4000" b="1" i="0" u="none" strike="noStrike" kern="1200" cap="all" spc="-60" normalizeH="0" baseline="0" noProof="0" dirty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Lokalna Strategia Rozwoju</a:t>
            </a:r>
          </a:p>
          <a:p>
            <a:pPr algn="ctr"/>
            <a:endParaRPr kumimoji="0" lang="pl-PL" sz="3600" b="1" i="0" u="none" strike="noStrike" kern="1200" cap="all" spc="-60" normalizeH="0" baseline="0" noProof="0" dirty="0">
              <a:ln>
                <a:noFill/>
              </a:ln>
              <a:effectLst/>
              <a:uLnTx/>
              <a:uFillTx/>
              <a:latin typeface="Arial Black"/>
              <a:ea typeface="+mj-ea"/>
              <a:cs typeface="+mj-cs"/>
            </a:endParaRPr>
          </a:p>
          <a:p>
            <a:r>
              <a:rPr lang="pl-PL" sz="3600" spc="-60" dirty="0">
                <a:ea typeface="+mj-ea"/>
                <a:cs typeface="Arial" panose="020B0604020202020204" pitchFamily="34" charset="0"/>
              </a:rPr>
              <a:t>Dostępna jest do pobrania na </a:t>
            </a:r>
          </a:p>
          <a:p>
            <a:r>
              <a:rPr lang="pl-PL" sz="3600" spc="-60" dirty="0">
                <a:ea typeface="+mj-ea"/>
                <a:cs typeface="Arial" panose="020B0604020202020204" pitchFamily="34" charset="0"/>
              </a:rPr>
              <a:t>stronie internetowej LGD Ślężanie </a:t>
            </a:r>
          </a:p>
          <a:p>
            <a:r>
              <a:rPr lang="pl-PL" sz="3600" spc="-60" dirty="0">
                <a:solidFill>
                  <a:srgbClr val="FF0000"/>
                </a:solidFill>
                <a:ea typeface="+mj-ea"/>
                <a:cs typeface="Arial" panose="020B0604020202020204" pitchFamily="34" charset="0"/>
              </a:rPr>
              <a:t>www.slezanie.eu  </a:t>
            </a:r>
          </a:p>
          <a:p>
            <a:r>
              <a:rPr lang="pl-PL" sz="3600" spc="-60" dirty="0">
                <a:ea typeface="+mj-ea"/>
                <a:cs typeface="Arial" panose="020B0604020202020204" pitchFamily="34" charset="0"/>
              </a:rPr>
              <a:t>w zakładce PROW 2014-2020.    </a:t>
            </a:r>
          </a:p>
          <a:p>
            <a:pPr algn="ctr"/>
            <a:endParaRPr lang="pl-PL" sz="2400" spc="-60" dirty="0">
              <a:latin typeface="Arial Black"/>
              <a:ea typeface="+mj-ea"/>
              <a:cs typeface="+mj-cs"/>
            </a:endParaRPr>
          </a:p>
          <a:p>
            <a:pPr algn="ctr"/>
            <a:endParaRPr lang="pl-PL" sz="2400" spc="-60" dirty="0">
              <a:latin typeface="Arial Black"/>
              <a:ea typeface="+mj-ea"/>
              <a:cs typeface="+mj-cs"/>
            </a:endParaRPr>
          </a:p>
          <a:p>
            <a:pPr algn="ctr"/>
            <a:endParaRPr lang="pl-PL" sz="2400" spc="-60" dirty="0">
              <a:latin typeface="Arial Black"/>
              <a:ea typeface="+mj-ea"/>
              <a:cs typeface="+mj-cs"/>
            </a:endParaRPr>
          </a:p>
          <a:p>
            <a:pPr algn="ctr"/>
            <a:endParaRPr lang="pl-PL" sz="2400" spc="-60" dirty="0">
              <a:latin typeface="Arial Black"/>
              <a:ea typeface="+mj-ea"/>
              <a:cs typeface="+mj-cs"/>
            </a:endParaRPr>
          </a:p>
          <a:p>
            <a:pPr algn="ctr"/>
            <a:endParaRPr lang="pl-PL" sz="3600" b="1" cap="all" spc="-60" dirty="0">
              <a:latin typeface="Arial Black"/>
              <a:ea typeface="+mj-ea"/>
              <a:cs typeface="+mj-cs"/>
            </a:endParaRPr>
          </a:p>
          <a:p>
            <a:pPr algn="ctr"/>
            <a:endParaRPr lang="pl-PL" sz="3600" b="1" cap="all" spc="-60" dirty="0">
              <a:latin typeface="Arial Black"/>
              <a:ea typeface="+mj-ea"/>
              <a:cs typeface="+mj-cs"/>
            </a:endParaRPr>
          </a:p>
          <a:p>
            <a:pPr algn="ctr"/>
            <a:endParaRPr lang="pl-PL" sz="3600" b="1" cap="all" spc="-60" dirty="0">
              <a:latin typeface="Arial Black"/>
              <a:ea typeface="+mj-ea"/>
              <a:cs typeface="+mj-cs"/>
            </a:endParaRPr>
          </a:p>
          <a:p>
            <a:pPr algn="ctr"/>
            <a:endParaRPr lang="pl-PL" b="1" dirty="0"/>
          </a:p>
        </p:txBody>
      </p:sp>
      <p:pic>
        <p:nvPicPr>
          <p:cNvPr id="11" name="Symbol zastępczy zawartości 7">
            <a:extLst>
              <a:ext uri="{FF2B5EF4-FFF2-40B4-BE49-F238E27FC236}">
                <a16:creationId xmlns:a16="http://schemas.microsoft.com/office/drawing/2014/main" id="{6961177C-3486-7E40-3056-00C2BF7BA6D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694" y="2189695"/>
            <a:ext cx="3089840" cy="4373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041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19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5</a:t>
            </a:fld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4392" y="160443"/>
            <a:ext cx="853514" cy="573074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418" y="192397"/>
            <a:ext cx="560881" cy="585267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9811" y="143625"/>
            <a:ext cx="1335140" cy="792549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54850" y="192397"/>
            <a:ext cx="1054699" cy="695004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2867694" y="899873"/>
            <a:ext cx="746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/>
              <a:t>„Europejski Fundusz Rolny na rzecz Rozwoju Obszarów Wiejskich: Europa inwestująca w obszary wiejskie.”</a:t>
            </a:r>
          </a:p>
        </p:txBody>
      </p:sp>
      <p:sp>
        <p:nvSpPr>
          <p:cNvPr id="9" name="Prostokąt 8"/>
          <p:cNvSpPr/>
          <p:nvPr/>
        </p:nvSpPr>
        <p:spPr>
          <a:xfrm>
            <a:off x="294969" y="1218285"/>
            <a:ext cx="11474244" cy="77559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000" dirty="0">
                <a:ln w="0"/>
              </a:rPr>
              <a:t>LSR – cele oraz przedsięwzięcia</a:t>
            </a:r>
          </a:p>
          <a:p>
            <a:pPr algn="ctr"/>
            <a:endParaRPr lang="pl-PL" sz="2400" dirty="0">
              <a:ln w="0"/>
            </a:endParaRPr>
          </a:p>
          <a:p>
            <a:r>
              <a:rPr lang="pl-PL" sz="2400" b="1" dirty="0">
                <a:ln w="0"/>
                <a:solidFill>
                  <a:srgbClr val="FF0000"/>
                </a:solidFill>
              </a:rPr>
              <a:t>Cel ogólny 1: </a:t>
            </a:r>
          </a:p>
          <a:p>
            <a:r>
              <a:rPr lang="pl-PL" sz="2400" dirty="0">
                <a:ln w="0"/>
                <a:solidFill>
                  <a:srgbClr val="FF0000"/>
                </a:solidFill>
              </a:rPr>
              <a:t>Wsparcie rozwoju gospodarczego obszaru LSR do 2022 r. </a:t>
            </a:r>
          </a:p>
          <a:p>
            <a:r>
              <a:rPr lang="pl-PL" sz="2400" b="1" dirty="0">
                <a:ln w="0"/>
                <a:solidFill>
                  <a:srgbClr val="FF0000"/>
                </a:solidFill>
              </a:rPr>
              <a:t>Cel szczegółowy 1.1</a:t>
            </a:r>
            <a:r>
              <a:rPr lang="pl-PL" sz="2400" dirty="0">
                <a:ln w="0"/>
                <a:solidFill>
                  <a:srgbClr val="FF0000"/>
                </a:solidFill>
              </a:rPr>
              <a:t>.</a:t>
            </a:r>
          </a:p>
          <a:p>
            <a:r>
              <a:rPr lang="pl-PL" sz="2400" dirty="0">
                <a:ln w="0"/>
                <a:solidFill>
                  <a:srgbClr val="FF0000"/>
                </a:solidFill>
              </a:rPr>
              <a:t>Rozwój przedsiębiorczości na obszarze LSR do 2022 r.</a:t>
            </a:r>
          </a:p>
          <a:p>
            <a:r>
              <a:rPr lang="pl-PL" sz="2400" b="1" dirty="0">
                <a:ln w="0"/>
                <a:solidFill>
                  <a:srgbClr val="FF0000"/>
                </a:solidFill>
              </a:rPr>
              <a:t>Przedsięwzięcie 1.1.1.</a:t>
            </a:r>
          </a:p>
          <a:p>
            <a:r>
              <a:rPr lang="pl-PL" sz="2400" dirty="0">
                <a:ln w="0"/>
                <a:solidFill>
                  <a:srgbClr val="FF0000"/>
                </a:solidFill>
              </a:rPr>
              <a:t>Zwiększenie liczby funkcjonujących podmiotów gospodarczych na obszarze LSR, - podejmowanie działalności gospodarczej.</a:t>
            </a:r>
          </a:p>
          <a:p>
            <a:endParaRPr lang="pl-PL" sz="2400" dirty="0">
              <a:ln w="0"/>
              <a:solidFill>
                <a:srgbClr val="FF0000"/>
              </a:solidFill>
            </a:endParaRPr>
          </a:p>
          <a:p>
            <a:r>
              <a:rPr lang="pl-PL" sz="2400" dirty="0">
                <a:ln w="0"/>
              </a:rPr>
              <a:t>Cel ogólny 2: </a:t>
            </a:r>
          </a:p>
          <a:p>
            <a:r>
              <a:rPr lang="pl-PL" sz="2400" dirty="0">
                <a:ln w="0"/>
              </a:rPr>
              <a:t>Zwiększenie atrakcyjności obszaru LSR do 2022 r.</a:t>
            </a:r>
          </a:p>
          <a:p>
            <a:r>
              <a:rPr lang="pl-PL" sz="2400" dirty="0">
                <a:ln w="0"/>
              </a:rPr>
              <a:t>Cel ogólny 3: </a:t>
            </a:r>
          </a:p>
          <a:p>
            <a:r>
              <a:rPr lang="pl-PL" sz="2400" dirty="0">
                <a:ln w="0"/>
              </a:rPr>
              <a:t>Aktywizacja mieszkańców obszaru LSR do 2022 r.</a:t>
            </a:r>
          </a:p>
          <a:p>
            <a:pPr algn="ctr"/>
            <a:endParaRPr lang="pl-PL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pl-PL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9989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28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6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049" y="153456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7933" y="153456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0184" y="153456"/>
            <a:ext cx="1335140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54850" y="202228"/>
            <a:ext cx="1054699" cy="695004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2871020" y="897232"/>
            <a:ext cx="104811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/>
              <a:t>„Europejski Fundusz Rolny na rzecz Rozwoju Obszarów Wiejskich: Europa inwestująca w obszary wiejskie.”</a:t>
            </a:r>
          </a:p>
        </p:txBody>
      </p:sp>
      <p:sp>
        <p:nvSpPr>
          <p:cNvPr id="10" name="Prostokąt 9"/>
          <p:cNvSpPr/>
          <p:nvPr/>
        </p:nvSpPr>
        <p:spPr>
          <a:xfrm>
            <a:off x="335032" y="888282"/>
            <a:ext cx="11956026" cy="78790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pl-PL" sz="2000" cap="none" spc="0" dirty="0">
              <a:ln w="0"/>
              <a:solidFill>
                <a:schemeClr val="tx1"/>
              </a:solidFill>
            </a:endParaRPr>
          </a:p>
          <a:p>
            <a:pPr algn="ctr"/>
            <a:r>
              <a:rPr lang="pl-PL" sz="4000" dirty="0">
                <a:ln w="0"/>
              </a:rPr>
              <a:t>KTO MOŻE OTRZYMAĆ POMOC.</a:t>
            </a:r>
          </a:p>
          <a:p>
            <a:r>
              <a:rPr lang="pl-PL" sz="1900" dirty="0">
                <a:ln w="0"/>
              </a:rPr>
              <a:t>Osoba fizyczna:</a:t>
            </a:r>
          </a:p>
          <a:p>
            <a:r>
              <a:rPr lang="pl-PL" sz="1900" dirty="0">
                <a:ln w="0"/>
              </a:rPr>
              <a:t>-     pełnoletnia;</a:t>
            </a:r>
          </a:p>
          <a:p>
            <a:r>
              <a:rPr lang="pl-PL" sz="1900" dirty="0">
                <a:ln w="0"/>
              </a:rPr>
              <a:t>-     posiadająca obywatelstwo państwa członkowskiego UE;</a:t>
            </a:r>
          </a:p>
          <a:p>
            <a:pPr marL="342900" indent="-342900">
              <a:buFontTx/>
              <a:buChar char="-"/>
            </a:pPr>
            <a:r>
              <a:rPr lang="pl-PL" sz="1900" dirty="0">
                <a:ln w="0"/>
              </a:rPr>
              <a:t>zamieszkująca obszar LRS </a:t>
            </a:r>
            <a:r>
              <a:rPr lang="pl-PL" sz="1900" dirty="0">
                <a:ln w="0"/>
                <a:solidFill>
                  <a:srgbClr val="FF0000"/>
                </a:solidFill>
              </a:rPr>
              <a:t>tzn. najpóźniej na dzień złożenia wniosku o dofinansowanie ma miejsce zameldowania  na obszarze wiejskim objętym LSR;</a:t>
            </a:r>
          </a:p>
          <a:p>
            <a:r>
              <a:rPr lang="pl-PL" sz="1900" dirty="0">
                <a:ln w="0"/>
              </a:rPr>
              <a:t>-   nie podlega ubezpieczeniu społecznemu rolników (KRUS) z mocy ustawy i w pełnym zakresie, </a:t>
            </a:r>
            <a:r>
              <a:rPr lang="pl-PL" sz="1900" dirty="0">
                <a:ln w="0"/>
                <a:solidFill>
                  <a:srgbClr val="FF0000"/>
                </a:solidFill>
              </a:rPr>
              <a:t>wyjątkiem jest   </a:t>
            </a:r>
          </a:p>
          <a:p>
            <a:r>
              <a:rPr lang="pl-PL" sz="1900" dirty="0">
                <a:ln w="0"/>
                <a:solidFill>
                  <a:srgbClr val="FF0000"/>
                </a:solidFill>
              </a:rPr>
              <a:t>     sytuacja  </a:t>
            </a:r>
            <a:r>
              <a:rPr lang="pl-PL" sz="1900" dirty="0">
                <a:ln w="0"/>
              </a:rPr>
              <a:t>gdy podejmuje działalność gospodarczą sklasyfikowaną w przepisach rozporządzenia Rady Ministrów z  </a:t>
            </a:r>
          </a:p>
          <a:p>
            <a:r>
              <a:rPr lang="pl-PL" sz="1900" dirty="0">
                <a:ln w="0"/>
              </a:rPr>
              <a:t>     dnia 24  grudnia 2007 r. w sprawie Polskiej Klasyfikacji Działalności (PKD) (Dz. U. poz. 1885, z 2009 r. poz. 489  </a:t>
            </a:r>
          </a:p>
          <a:p>
            <a:r>
              <a:rPr lang="pl-PL" sz="1900" dirty="0">
                <a:ln w="0"/>
              </a:rPr>
              <a:t>     oraz z 2017   r. poz. 2440) jako produkcja artykułów spożywczych lub produkcja napojów,</a:t>
            </a:r>
          </a:p>
          <a:p>
            <a:r>
              <a:rPr lang="pl-PL" sz="1900" dirty="0">
                <a:ln w="0"/>
              </a:rPr>
              <a:t>-    w okresie 3 miesięcy poprzedzających dzień złożenia wniosku o przyznanie tej pomocy nie wykonywał  </a:t>
            </a:r>
          </a:p>
          <a:p>
            <a:r>
              <a:rPr lang="pl-PL" sz="1900" dirty="0">
                <a:ln w="0"/>
              </a:rPr>
              <a:t>     działalności gospodarczej, do której stosuje się przepisy ustawy z dnia 6 marca 2018 r. - Prawo przedsiębiorców;</a:t>
            </a:r>
          </a:p>
          <a:p>
            <a:pPr marL="342900" indent="-342900">
              <a:buFontTx/>
              <a:buChar char="-"/>
            </a:pPr>
            <a:r>
              <a:rPr lang="pl-PL" sz="1900" dirty="0">
                <a:ln w="0"/>
              </a:rPr>
              <a:t>osoba zatrudniona – </a:t>
            </a:r>
            <a:r>
              <a:rPr lang="pl-PL" sz="1900" b="1" dirty="0">
                <a:ln w="0"/>
                <a:solidFill>
                  <a:srgbClr val="FF0000"/>
                </a:solidFill>
              </a:rPr>
              <a:t>WAŻNE</a:t>
            </a:r>
            <a:r>
              <a:rPr lang="pl-PL" sz="1900" dirty="0">
                <a:ln w="0"/>
              </a:rPr>
              <a:t> </a:t>
            </a:r>
            <a:r>
              <a:rPr lang="pl-PL" sz="1900" dirty="0">
                <a:ln w="0"/>
                <a:solidFill>
                  <a:srgbClr val="FF0000"/>
                </a:solidFill>
              </a:rPr>
              <a:t>pomimo opłacania składek przez pracodawcę, beneficjent dobrowolnie zgłasza się do ubezpieczenia do ZUS (może to być ulga na start oraz niski ZUS jednak w momencie składania wniosku o II transzę beneficjent musi być już zgłoszony do pełnego ubezpieczenia tj. emerytalnego, ubezpieczeń rentowych i wypadkowego na podstawie przepisów o systemie ubezpieczeń społecznych z tytułu wykonywania tej działalności );</a:t>
            </a:r>
          </a:p>
          <a:p>
            <a:r>
              <a:rPr lang="pl-PL" sz="1900" dirty="0">
                <a:ln w="0"/>
              </a:rPr>
              <a:t>- </a:t>
            </a:r>
            <a:r>
              <a:rPr lang="pl-PL" sz="1900" dirty="0">
                <a:ln w="0"/>
                <a:solidFill>
                  <a:srgbClr val="FF0000"/>
                </a:solidFill>
              </a:rPr>
              <a:t>    </a:t>
            </a:r>
            <a:r>
              <a:rPr lang="pl-PL" sz="1900" dirty="0">
                <a:ln w="0"/>
              </a:rPr>
              <a:t>Beneficjentowi nie została dotychczas przyznana pomoc na operację w tym zakresie</a:t>
            </a:r>
          </a:p>
          <a:p>
            <a:pPr algn="ctr"/>
            <a:endParaRPr lang="pl-PL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7428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28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7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4224" y="163289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7766" y="163289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0717" y="114516"/>
            <a:ext cx="1335140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27927" y="212061"/>
            <a:ext cx="1054699" cy="695004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2675399" y="907065"/>
            <a:ext cx="7953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„</a:t>
            </a:r>
            <a:r>
              <a:rPr lang="pl-PL" sz="1200" dirty="0"/>
              <a:t>Europejski Fundusz Rolny na rzecz Rozwoju Obszarów Wiejskich: Europa inwestująca w obszary wiejskie.”</a:t>
            </a:r>
          </a:p>
        </p:txBody>
      </p:sp>
      <p:sp>
        <p:nvSpPr>
          <p:cNvPr id="8" name="Prostokąt 7"/>
          <p:cNvSpPr/>
          <p:nvPr/>
        </p:nvSpPr>
        <p:spPr>
          <a:xfrm>
            <a:off x="304801" y="1568179"/>
            <a:ext cx="11474244" cy="812530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000" b="0" cap="none" spc="0" dirty="0">
                <a:ln w="0"/>
                <a:solidFill>
                  <a:schemeClr val="tx1"/>
                </a:solidFill>
              </a:rPr>
              <a:t>ZAKRES PRZEDMIOTOWY</a:t>
            </a:r>
          </a:p>
          <a:p>
            <a:pPr algn="ctr"/>
            <a:endParaRPr lang="pl-PL" sz="2000" b="0" cap="none" spc="0" dirty="0">
              <a:ln w="0"/>
              <a:solidFill>
                <a:schemeClr val="tx1"/>
              </a:solidFill>
            </a:endParaRPr>
          </a:p>
          <a:p>
            <a:pPr algn="ctr"/>
            <a:r>
              <a:rPr lang="pl-PL" sz="2000" dirty="0">
                <a:ln w="0"/>
              </a:rPr>
              <a:t>Wsparcie można otrzymać:</a:t>
            </a:r>
          </a:p>
          <a:p>
            <a:pPr algn="ctr"/>
            <a:endParaRPr lang="pl-PL" sz="2000" dirty="0">
              <a:ln w="0"/>
            </a:endParaRPr>
          </a:p>
          <a:p>
            <a:r>
              <a:rPr lang="pl-PL" sz="2000" b="0" cap="none" spc="0" dirty="0">
                <a:ln w="0"/>
                <a:solidFill>
                  <a:schemeClr val="tx1"/>
                </a:solidFill>
              </a:rPr>
              <a:t>-  </a:t>
            </a:r>
            <a:r>
              <a:rPr lang="pl-PL" sz="2000" dirty="0">
                <a:ln w="0"/>
              </a:rPr>
              <a:t>j</a:t>
            </a:r>
            <a:r>
              <a:rPr lang="pl-PL" sz="2000" b="0" cap="none" spc="0" dirty="0">
                <a:ln w="0"/>
                <a:solidFill>
                  <a:schemeClr val="tx1"/>
                </a:solidFill>
              </a:rPr>
              <a:t>eśli operacja będzie realizowana w maksymalnie 2 etapach </a:t>
            </a:r>
            <a:r>
              <a:rPr lang="pl-PL" sz="2000" b="1" cap="none" spc="0" dirty="0">
                <a:ln w="0"/>
                <a:solidFill>
                  <a:srgbClr val="FF0000"/>
                </a:solidFill>
              </a:rPr>
              <a:t>WAŻ</a:t>
            </a:r>
            <a:r>
              <a:rPr lang="pl-PL" sz="2000" b="1" dirty="0">
                <a:ln w="0"/>
                <a:solidFill>
                  <a:srgbClr val="FF0000"/>
                </a:solidFill>
              </a:rPr>
              <a:t>NE wniosek o wypłatę II transzy pomocy  </a:t>
            </a:r>
          </a:p>
          <a:p>
            <a:r>
              <a:rPr lang="pl-PL" sz="2000" b="1" dirty="0">
                <a:ln w="0"/>
                <a:solidFill>
                  <a:srgbClr val="FF0000"/>
                </a:solidFill>
              </a:rPr>
              <a:t>    nie może być złożony później niż do 30.06.2024 r.;</a:t>
            </a:r>
          </a:p>
          <a:p>
            <a:r>
              <a:rPr lang="pl-PL" sz="2000" b="0" cap="none" spc="0" dirty="0">
                <a:ln w="0"/>
              </a:rPr>
              <a:t>-   </a:t>
            </a:r>
            <a:r>
              <a:rPr lang="pl-PL" sz="2000" dirty="0">
                <a:ln w="0"/>
              </a:rPr>
              <a:t>j</a:t>
            </a:r>
            <a:r>
              <a:rPr lang="pl-PL" sz="2000" b="0" cap="none" spc="0" dirty="0">
                <a:ln w="0"/>
              </a:rPr>
              <a:t>eśli realizacja operacji nie jest możliwa bez udziału środków publicznych;</a:t>
            </a:r>
          </a:p>
          <a:p>
            <a:r>
              <a:rPr lang="pl-PL" sz="2000" dirty="0">
                <a:ln w="0"/>
              </a:rPr>
              <a:t>-   jeśli operacja nie obejmuje wykluczonych sektorów działalności (wykluczenia przedstawione dalej);</a:t>
            </a:r>
          </a:p>
          <a:p>
            <a:r>
              <a:rPr lang="pl-PL" sz="2000" b="0" cap="none" spc="0" dirty="0">
                <a:ln w="0"/>
              </a:rPr>
              <a:t>-   jeśli limity pomocy są zachowane </a:t>
            </a:r>
            <a:r>
              <a:rPr lang="pl-PL" sz="2000" dirty="0">
                <a:ln w="0"/>
              </a:rPr>
              <a:t>(l</a:t>
            </a:r>
            <a:r>
              <a:rPr lang="pl-PL" sz="2000" b="0" cap="none" spc="0" dirty="0">
                <a:ln w="0"/>
              </a:rPr>
              <a:t>imity przedstawione dalej);</a:t>
            </a:r>
          </a:p>
          <a:p>
            <a:r>
              <a:rPr lang="pl-PL" sz="2000" dirty="0">
                <a:ln w="0"/>
              </a:rPr>
              <a:t>-   jeśli koszty zawarte w biznesplanie są kwalifikowalne (przedstawione dalej);</a:t>
            </a:r>
          </a:p>
          <a:p>
            <a:pPr marL="342900" indent="-342900">
              <a:buFontTx/>
              <a:buChar char="-"/>
            </a:pPr>
            <a:r>
              <a:rPr lang="pl-PL" sz="2000" b="0" cap="none" spc="0" dirty="0">
                <a:ln w="0"/>
              </a:rPr>
              <a:t>jeśli operacja jest przygotowana do rozpoczęcia realizacji tzn.: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ln w="0"/>
              </a:rPr>
              <a:t>j</a:t>
            </a:r>
            <a:r>
              <a:rPr lang="pl-PL" sz="2000" b="0" cap="none" spc="0" dirty="0">
                <a:ln w="0"/>
              </a:rPr>
              <a:t>est komplet niezbędnej dokumentacji na dzień złożenia wniosku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0" cap="none" spc="0" dirty="0">
                <a:ln w="0"/>
              </a:rPr>
              <a:t>komplet ostatecznych pozwoleń i decyzji zostanie przygotowany w ciągu 3 miesięcy od zawarcia umowy o dofinansowanie czyli do momentu złożenia wniosku o wypłatę I transzy pomocy.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pl-PL" sz="20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4059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28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8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863" y="133792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4075" y="133792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1906" y="133792"/>
            <a:ext cx="1335140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93996" y="133792"/>
            <a:ext cx="1054699" cy="695004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2703872" y="926341"/>
            <a:ext cx="772815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/>
              <a:t>„Europejski Fundusz Rolny na rzecz Rozwoju Obszarów Wiejskich: Europa inwestująca w obszary wiejskie.”</a:t>
            </a:r>
          </a:p>
        </p:txBody>
      </p:sp>
      <p:sp>
        <p:nvSpPr>
          <p:cNvPr id="8" name="Prostokąt 7"/>
          <p:cNvSpPr/>
          <p:nvPr/>
        </p:nvSpPr>
        <p:spPr>
          <a:xfrm>
            <a:off x="452284" y="1410622"/>
            <a:ext cx="11739716" cy="71404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000" b="0" cap="none" spc="0" dirty="0">
                <a:ln w="0"/>
                <a:solidFill>
                  <a:schemeClr val="tx1"/>
                </a:solidFill>
              </a:rPr>
              <a:t>WYKLUCZENIA</a:t>
            </a:r>
          </a:p>
          <a:p>
            <a:pPr marL="342900" indent="-342900">
              <a:buFontTx/>
              <a:buChar char="-"/>
            </a:pPr>
            <a:r>
              <a:rPr lang="pl-PL" sz="2100" dirty="0">
                <a:ln w="0"/>
              </a:rPr>
              <a:t>rolnictwo;</a:t>
            </a:r>
          </a:p>
          <a:p>
            <a:pPr marL="342900" indent="-342900">
              <a:buFontTx/>
              <a:buChar char="-"/>
            </a:pPr>
            <a:r>
              <a:rPr lang="pl-PL" sz="2100" dirty="0">
                <a:ln w="0"/>
              </a:rPr>
              <a:t>rybactwo/rybołówstwo;</a:t>
            </a:r>
          </a:p>
          <a:p>
            <a:pPr marL="342900" indent="-342900">
              <a:buFontTx/>
              <a:buChar char="-"/>
            </a:pPr>
            <a:r>
              <a:rPr lang="pl-PL" sz="2100" dirty="0">
                <a:ln w="0"/>
              </a:rPr>
              <a:t>leśnictwo;</a:t>
            </a:r>
          </a:p>
          <a:p>
            <a:pPr marL="342900" indent="-342900">
              <a:buFontTx/>
              <a:buChar char="-"/>
            </a:pPr>
            <a:r>
              <a:rPr lang="pl-PL" sz="2100" dirty="0">
                <a:ln w="0"/>
              </a:rPr>
              <a:t>działalność usługowa wspomagająca rolnictwo i następująca po zbiorach;</a:t>
            </a:r>
          </a:p>
          <a:p>
            <a:pPr marL="342900" indent="-342900">
              <a:buFontTx/>
              <a:buChar char="-"/>
            </a:pPr>
            <a:r>
              <a:rPr lang="pl-PL" sz="2100" dirty="0">
                <a:ln w="0"/>
              </a:rPr>
              <a:t>górnictwo i wydobywanie;</a:t>
            </a:r>
          </a:p>
          <a:p>
            <a:pPr marL="342900" indent="-342900">
              <a:buFontTx/>
              <a:buChar char="-"/>
            </a:pPr>
            <a:r>
              <a:rPr lang="pl-PL" sz="2100" dirty="0">
                <a:ln w="0"/>
              </a:rPr>
              <a:t>działalność usługowa wspomagająca górnictwo i wydobywanie;</a:t>
            </a:r>
          </a:p>
          <a:p>
            <a:pPr marL="342900" indent="-342900">
              <a:buFontTx/>
              <a:buChar char="-"/>
            </a:pPr>
            <a:r>
              <a:rPr lang="pl-PL" sz="2100" dirty="0">
                <a:ln w="0"/>
              </a:rPr>
              <a:t>przetwarzanie i konserwowanie ryb, skorupiaków i mięczaków;</a:t>
            </a:r>
          </a:p>
          <a:p>
            <a:pPr marL="342900" indent="-342900">
              <a:buFontTx/>
              <a:buChar char="-"/>
            </a:pPr>
            <a:r>
              <a:rPr lang="pl-PL" sz="2100" dirty="0">
                <a:ln w="0"/>
              </a:rPr>
              <a:t>wytwarzanie i przetwarzanie koksu i produktów rafinacji ropy naftowej (UWAGA: świece, znicze!);</a:t>
            </a:r>
          </a:p>
          <a:p>
            <a:pPr marL="342900" indent="-342900">
              <a:buFontTx/>
              <a:buChar char="-"/>
            </a:pPr>
            <a:r>
              <a:rPr lang="pl-PL" sz="2100" dirty="0">
                <a:ln w="0"/>
              </a:rPr>
              <a:t>produkcja chemikaliów oraz wyrobów chemicznych;</a:t>
            </a:r>
          </a:p>
          <a:p>
            <a:pPr marL="342900" indent="-342900">
              <a:buFontTx/>
              <a:buChar char="-"/>
            </a:pPr>
            <a:r>
              <a:rPr lang="pl-PL" sz="2100" dirty="0">
                <a:ln w="0"/>
              </a:rPr>
              <a:t>produkcja podstawowych substancji farmaceutycznych oraz leków i pozostałych wyrobów farmaceutycznych;</a:t>
            </a:r>
          </a:p>
          <a:p>
            <a:pPr marL="342900" indent="-342900">
              <a:buFontTx/>
              <a:buChar char="-"/>
            </a:pPr>
            <a:r>
              <a:rPr lang="pl-PL" sz="2100" dirty="0">
                <a:ln w="0"/>
              </a:rPr>
              <a:t>produkcja metali;</a:t>
            </a:r>
          </a:p>
          <a:p>
            <a:pPr marL="342900" indent="-342900">
              <a:buFontTx/>
              <a:buChar char="-"/>
            </a:pPr>
            <a:r>
              <a:rPr lang="pl-PL" sz="2100" dirty="0">
                <a:ln w="0"/>
              </a:rPr>
              <a:t>produkcja pojazdów samochodowych, przyczep i naczep oraz motocykli;</a:t>
            </a:r>
          </a:p>
          <a:p>
            <a:pPr marL="342900" indent="-342900">
              <a:buFontTx/>
              <a:buChar char="-"/>
            </a:pPr>
            <a:r>
              <a:rPr lang="pl-PL" sz="2100" dirty="0">
                <a:ln w="0"/>
              </a:rPr>
              <a:t>transport lotniczy i kolejowy;</a:t>
            </a:r>
          </a:p>
          <a:p>
            <a:pPr marL="342900" indent="-342900">
              <a:buFontTx/>
              <a:buChar char="-"/>
            </a:pPr>
            <a:r>
              <a:rPr lang="pl-PL" sz="2100" dirty="0">
                <a:ln w="0"/>
              </a:rPr>
              <a:t>gospodarka magazynowa.</a:t>
            </a:r>
          </a:p>
          <a:p>
            <a:endParaRPr lang="pl-PL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>
              <a:buFontTx/>
              <a:buChar char="-"/>
            </a:pPr>
            <a:endParaRPr lang="pl-PL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>
              <a:buFontTx/>
              <a:buChar char="-"/>
            </a:pPr>
            <a:endParaRPr lang="pl-PL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6486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28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9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8689" y="192786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3404" y="180593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1292" y="127002"/>
            <a:ext cx="1341236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99535" y="125724"/>
            <a:ext cx="1054699" cy="695004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2424534" y="919551"/>
            <a:ext cx="71775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/>
              <a:t>„Europejski Fundusz Rolny na rzecz Rozwoju Obszarów Wiejskich: Europa inwestująca w obszary wiejskie.”</a:t>
            </a:r>
          </a:p>
        </p:txBody>
      </p:sp>
      <p:sp>
        <p:nvSpPr>
          <p:cNvPr id="8" name="Prostokąt 7"/>
          <p:cNvSpPr/>
          <p:nvPr/>
        </p:nvSpPr>
        <p:spPr>
          <a:xfrm>
            <a:off x="235975" y="1588989"/>
            <a:ext cx="11621728" cy="95102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000" dirty="0">
                <a:ln w="0"/>
              </a:rPr>
              <a:t>LIMITY POMOCY I POZIOM DOFINANSOWANIA</a:t>
            </a:r>
          </a:p>
          <a:p>
            <a:pPr algn="ctr"/>
            <a:endParaRPr lang="pl-PL" sz="1400" dirty="0">
              <a:ln w="0"/>
            </a:endParaRPr>
          </a:p>
          <a:p>
            <a:pPr algn="ctr"/>
            <a:endParaRPr lang="pl-PL" sz="1400" dirty="0">
              <a:ln w="0"/>
            </a:endParaRPr>
          </a:p>
          <a:p>
            <a:r>
              <a:rPr lang="pl-PL" sz="2000" dirty="0">
                <a:ln w="0"/>
              </a:rPr>
              <a:t>ZASADA OGÓLNA: w okresie realizacji PROW 2014-2020 limit na jednego beneficjenta wynosi </a:t>
            </a:r>
            <a:r>
              <a:rPr lang="pl-PL" sz="2000" b="1" dirty="0">
                <a:ln w="0"/>
              </a:rPr>
              <a:t>500 tys. Złotych.</a:t>
            </a:r>
          </a:p>
          <a:p>
            <a:endParaRPr lang="pl-PL" sz="2000" b="1" dirty="0">
              <a:ln w="0"/>
            </a:endParaRPr>
          </a:p>
          <a:p>
            <a:r>
              <a:rPr lang="pl-PL" sz="2000" dirty="0">
                <a:ln w="0"/>
              </a:rPr>
              <a:t>Limit środków w ramach naboru LGD wynosi </a:t>
            </a:r>
            <a:r>
              <a:rPr lang="pl-PL" sz="2000" b="1" dirty="0">
                <a:ln w="0"/>
              </a:rPr>
              <a:t>105 000,00 euro.</a:t>
            </a:r>
          </a:p>
          <a:p>
            <a:r>
              <a:rPr lang="pl-PL" sz="2000" dirty="0">
                <a:ln w="0"/>
              </a:rPr>
              <a:t>Po kursie Indykatywnym: </a:t>
            </a:r>
            <a:r>
              <a:rPr lang="pl-PL" sz="2000" b="1" dirty="0">
                <a:ln w="0"/>
                <a:solidFill>
                  <a:srgbClr val="FF0000"/>
                </a:solidFill>
              </a:rPr>
              <a:t>420 000,00 zł.</a:t>
            </a:r>
          </a:p>
          <a:p>
            <a:endParaRPr lang="pl-PL" sz="2000" b="1" dirty="0">
              <a:ln w="0"/>
            </a:endParaRPr>
          </a:p>
          <a:p>
            <a:r>
              <a:rPr lang="pl-PL" sz="2000" dirty="0">
                <a:ln w="0"/>
              </a:rPr>
              <a:t>Limit LGD Ślężanie wynosi </a:t>
            </a:r>
            <a:r>
              <a:rPr lang="pl-PL" sz="2000" b="1" dirty="0">
                <a:ln w="0"/>
                <a:solidFill>
                  <a:srgbClr val="FF0000"/>
                </a:solidFill>
              </a:rPr>
              <a:t>60 tys. zł. </a:t>
            </a:r>
            <a:r>
              <a:rPr lang="pl-PL" sz="2000" dirty="0">
                <a:ln w="0"/>
              </a:rPr>
              <a:t>(7 premii)</a:t>
            </a:r>
          </a:p>
          <a:p>
            <a:endParaRPr lang="pl-PL" sz="2000" b="1" dirty="0">
              <a:ln w="0"/>
            </a:endParaRPr>
          </a:p>
          <a:p>
            <a:r>
              <a:rPr lang="pl-PL" sz="2000" dirty="0">
                <a:ln w="0"/>
              </a:rPr>
              <a:t>W kwocie 60 tys. złotych wszystkie zaplanowane wydatki muszą należeć do listy kosztów kwalifikowalnych.</a:t>
            </a:r>
          </a:p>
          <a:p>
            <a:endParaRPr lang="pl-PL" sz="2000" b="1" dirty="0">
              <a:ln w="0"/>
            </a:endParaRPr>
          </a:p>
          <a:p>
            <a:r>
              <a:rPr lang="pl-PL" sz="2000" dirty="0">
                <a:ln w="0"/>
              </a:rPr>
              <a:t>Minimalna całkowita wartość projektu wynosi </a:t>
            </a:r>
            <a:r>
              <a:rPr lang="pl-PL" sz="2000" b="1" dirty="0">
                <a:ln w="0"/>
                <a:solidFill>
                  <a:srgbClr val="FF0000"/>
                </a:solidFill>
              </a:rPr>
              <a:t>50 tys. zł.</a:t>
            </a:r>
          </a:p>
          <a:p>
            <a:endParaRPr lang="pl-PL" sz="2000" b="1" dirty="0">
              <a:ln w="0"/>
            </a:endParaRPr>
          </a:p>
          <a:p>
            <a:r>
              <a:rPr lang="pl-PL" sz="2000" dirty="0">
                <a:ln w="0"/>
              </a:rPr>
              <a:t>Minimalny poziom wykorzystania kwoty premii wynosi </a:t>
            </a:r>
            <a:r>
              <a:rPr lang="pl-PL" sz="2000" b="1" dirty="0">
                <a:ln w="0"/>
                <a:solidFill>
                  <a:srgbClr val="FF0000"/>
                </a:solidFill>
              </a:rPr>
              <a:t>70% (42 000 zł.).</a:t>
            </a:r>
          </a:p>
          <a:p>
            <a:endParaRPr lang="pl-PL" sz="2000" dirty="0">
              <a:ln w="0"/>
            </a:endParaRPr>
          </a:p>
          <a:p>
            <a:pPr algn="ctr"/>
            <a:endParaRPr lang="pl-PL" sz="2400" b="0" cap="none" spc="0" dirty="0">
              <a:ln w="0"/>
              <a:solidFill>
                <a:schemeClr val="tx1"/>
              </a:solidFill>
            </a:endParaRPr>
          </a:p>
          <a:p>
            <a:pPr algn="ctr"/>
            <a:endParaRPr lang="pl-PL" sz="2000" dirty="0">
              <a:ln w="0"/>
            </a:endParaRPr>
          </a:p>
          <a:p>
            <a:pPr algn="ctr"/>
            <a:endParaRPr lang="pl-PL" sz="2000" b="0" cap="none" spc="0" dirty="0">
              <a:ln w="0"/>
              <a:solidFill>
                <a:schemeClr val="tx1"/>
              </a:solidFill>
            </a:endParaRPr>
          </a:p>
          <a:p>
            <a:pPr algn="ctr"/>
            <a:endParaRPr lang="pl-PL" sz="2000" dirty="0">
              <a:ln w="0"/>
            </a:endParaRPr>
          </a:p>
          <a:p>
            <a:pPr algn="ctr"/>
            <a:endParaRPr lang="pl-PL" sz="2000" b="0" cap="none" spc="0" dirty="0">
              <a:ln w="0"/>
              <a:solidFill>
                <a:schemeClr val="tx1"/>
              </a:solidFill>
            </a:endParaRPr>
          </a:p>
          <a:p>
            <a:pPr algn="ctr"/>
            <a:endParaRPr lang="pl-PL" sz="2000" dirty="0">
              <a:ln w="0"/>
            </a:endParaRPr>
          </a:p>
          <a:p>
            <a:pPr algn="ctr"/>
            <a:endParaRPr lang="pl-PL" sz="2000" b="0" cap="none" spc="0" dirty="0">
              <a:ln w="0"/>
              <a:solidFill>
                <a:schemeClr val="tx1"/>
              </a:solidFill>
            </a:endParaRPr>
          </a:p>
          <a:p>
            <a:pPr algn="ctr"/>
            <a:endParaRPr lang="pl-PL" sz="2000" dirty="0">
              <a:ln w="0"/>
            </a:endParaRPr>
          </a:p>
          <a:p>
            <a:pPr algn="ctr"/>
            <a:endParaRPr lang="pl-PL" sz="2000" b="0" cap="none" spc="0" dirty="0">
              <a:ln w="0"/>
              <a:solidFill>
                <a:schemeClr val="tx1"/>
              </a:solidFill>
            </a:endParaRPr>
          </a:p>
          <a:p>
            <a:pPr algn="ctr"/>
            <a:endParaRPr lang="pl-PL" sz="2000" dirty="0">
              <a:ln w="0"/>
            </a:endParaRPr>
          </a:p>
          <a:p>
            <a:pPr algn="ctr"/>
            <a:endParaRPr lang="pl-PL" sz="2000" b="0" cap="none" spc="0" dirty="0">
              <a:ln w="0"/>
              <a:solidFill>
                <a:schemeClr val="tx1"/>
              </a:solidFill>
            </a:endParaRPr>
          </a:p>
          <a:p>
            <a:pPr algn="ctr"/>
            <a:endParaRPr lang="pl-PL" sz="2000" dirty="0">
              <a:ln w="0"/>
            </a:endParaRPr>
          </a:p>
          <a:p>
            <a:pPr algn="ctr"/>
            <a:endParaRPr lang="pl-PL" sz="2000" b="0" cap="none" spc="0" dirty="0">
              <a:ln w="0"/>
              <a:solidFill>
                <a:schemeClr val="tx1"/>
              </a:solidFill>
            </a:endParaRPr>
          </a:p>
          <a:p>
            <a:pPr algn="ctr"/>
            <a:endParaRPr lang="pl-PL" sz="2000" b="0" cap="none" spc="0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70826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1979</TotalTime>
  <Words>2364</Words>
  <Application>Microsoft Office PowerPoint</Application>
  <PresentationFormat>Panoramiczny</PresentationFormat>
  <Paragraphs>400</Paragraphs>
  <Slides>21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7" baseType="lpstr">
      <vt:lpstr>Arial</vt:lpstr>
      <vt:lpstr>Arial Black</vt:lpstr>
      <vt:lpstr>Calibri</vt:lpstr>
      <vt:lpstr>Calibri Light</vt:lpstr>
      <vt:lpstr>Wingdings</vt:lpstr>
      <vt:lpstr>Motyw pakietu Office</vt:lpstr>
      <vt:lpstr>ZASADY PRZYZNAWANIA POMOCY W RAMACH LSR     PODEJMOWANIE DZIAŁALNOŚCI GOSPODARCZEJ 2023</vt:lpstr>
      <vt:lpstr>                   Lokalna Grupa Działania Ślężanie  Gminy członkowskie:                                                     Dzierżoniów,  Jordanów Śląski,  Łagiewniki,   Marcinowice,  Mietków,   Niemcza,   Piława Górna,  Sobótka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VILLAGE</dc:title>
  <dc:creator>jczaplinska</dc:creator>
  <cp:lastModifiedBy>admin</cp:lastModifiedBy>
  <cp:revision>67</cp:revision>
  <dcterms:created xsi:type="dcterms:W3CDTF">2023-04-17T08:48:04Z</dcterms:created>
  <dcterms:modified xsi:type="dcterms:W3CDTF">2023-07-31T12:57:28Z</dcterms:modified>
</cp:coreProperties>
</file>