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8"/>
  </p:notesMasterIdLst>
  <p:sldIdLst>
    <p:sldId id="256" r:id="rId2"/>
    <p:sldId id="272" r:id="rId3"/>
    <p:sldId id="267" r:id="rId4"/>
    <p:sldId id="258" r:id="rId5"/>
    <p:sldId id="269" r:id="rId6"/>
    <p:sldId id="260" r:id="rId7"/>
    <p:sldId id="261" r:id="rId8"/>
    <p:sldId id="263" r:id="rId9"/>
    <p:sldId id="264" r:id="rId10"/>
    <p:sldId id="257" r:id="rId11"/>
    <p:sldId id="265" r:id="rId12"/>
    <p:sldId id="277" r:id="rId13"/>
    <p:sldId id="276" r:id="rId14"/>
    <p:sldId id="275" r:id="rId15"/>
    <p:sldId id="266" r:id="rId16"/>
    <p:sldId id="28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62305-E5CA-4C92-AEA3-3575B3140FBE}" type="datetimeFigureOut">
              <a:rPr lang="pl-PL" smtClean="0"/>
              <a:t>28.07.2023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8870C-A5D0-4079-B377-2B3E65FEA0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113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8870C-A5D0-4079-B377-2B3E65FEA024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9810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C40C-A5B0-49EA-9BD7-059964DEDCCD}" type="datetime1">
              <a:rPr lang="pl-PL" smtClean="0"/>
              <a:t>28.07.2023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096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7415-FC0F-45AB-A362-745378DD6172}" type="datetime1">
              <a:rPr lang="pl-PL" smtClean="0"/>
              <a:t>28.07.2023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564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F557-144B-4638-9F7B-976436992B85}" type="datetime1">
              <a:rPr lang="pl-PL" smtClean="0"/>
              <a:t>28.07.2023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015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0FB0-19FF-4615-A3D9-CE1FB6B8CB0B}" type="datetime1">
              <a:rPr lang="pl-PL" smtClean="0"/>
              <a:t>28.07.2023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50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AB76-8829-4579-B4F7-3055C5F36D04}" type="datetime1">
              <a:rPr lang="pl-PL" smtClean="0"/>
              <a:t>28.07.2023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13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A1761-3D6A-4ADB-BC92-02DEE573371A}" type="datetime1">
              <a:rPr lang="pl-PL" smtClean="0"/>
              <a:t>28.07.2023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773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027E-BEE6-4E41-AF63-E6BEAAB8A7D5}" type="datetime1">
              <a:rPr lang="pl-PL" smtClean="0"/>
              <a:t>28.07.2023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83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0B4BA-BAB8-480F-94F9-BAC240E748EC}" type="datetime1">
              <a:rPr lang="pl-PL" smtClean="0"/>
              <a:t>28.07.2023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696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CDE07-675E-4653-B122-5979CA6F1598}" type="datetime1">
              <a:rPr lang="pl-PL" smtClean="0"/>
              <a:t>28.07.2023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864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5E4-0BBD-439A-B1E8-30E5398CD770}" type="datetime1">
              <a:rPr lang="pl-PL" smtClean="0"/>
              <a:t>28.07.2023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83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B36A-AEE1-4109-B78F-70FF9B8B5724}" type="datetime1">
              <a:rPr lang="pl-PL" smtClean="0"/>
              <a:t>28.07.2023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479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0D6B1-4868-4914-8F32-54C3E235A080}" type="datetime1">
              <a:rPr lang="pl-PL" smtClean="0"/>
              <a:t>28.07.2023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0BF9B-DD26-47B9-89C7-ACC10D5E7A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293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4955" y="2103148"/>
            <a:ext cx="10356939" cy="256314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/>
              <a:t>ZASADY PRZYZNAWANIA POMOCY W RAMACH LSR</a:t>
            </a:r>
            <a:r>
              <a:rPr lang="pl-PL" sz="9000" dirty="0"/>
              <a:t>   </a:t>
            </a:r>
            <a:br>
              <a:rPr lang="pl-PL" sz="9000" dirty="0"/>
            </a:br>
            <a:r>
              <a:rPr lang="pl-PL" sz="9000" dirty="0"/>
              <a:t> </a:t>
            </a:r>
            <a:r>
              <a:rPr lang="pl-PL" sz="5400" b="1" dirty="0">
                <a:latin typeface="+mn-lt"/>
              </a:rPr>
              <a:t>INFRASTRUKTURA TURYSTYCZNA I REKREACYJNA – PROCEDURA KONKURSOWA 2023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54955" y="3972233"/>
            <a:ext cx="8825658" cy="845574"/>
          </a:xfrm>
        </p:spPr>
        <p:txBody>
          <a:bodyPr>
            <a:normAutofit/>
          </a:bodyPr>
          <a:lstStyle/>
          <a:p>
            <a:pPr algn="ctr"/>
            <a:r>
              <a:rPr lang="pl-PL" sz="4400" dirty="0"/>
              <a:t>       </a:t>
            </a: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37" y="251469"/>
            <a:ext cx="853514" cy="5730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578" y="187353"/>
            <a:ext cx="560881" cy="58526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855" y="158444"/>
            <a:ext cx="1335140" cy="79254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263" y="225149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40537" y="1015763"/>
            <a:ext cx="10396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765236" y="5405321"/>
            <a:ext cx="107466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00" dirty="0"/>
              <a:t>Opracowanie: Stowarzyszenie „Ślężanie - Lokalna Grupa Działania”                                                                                                                              </a:t>
            </a:r>
          </a:p>
          <a:p>
            <a:pPr algn="ctr"/>
            <a:r>
              <a:rPr lang="pl-PL" sz="1000" dirty="0"/>
              <a:t>Materiał współfinansowano ze środków Unii Europejskiej w ramach działania „Europejski Fundusz Rolny na rzecz Rozwoju Obszarów Wiejskich: Europa inwestująca w obszary wiejskie.” Operacja ma na celu Realizację Planu Komunikacji, współfinansowana jest ze środków Unii Europejskiej w ramach działania – Wsparcie dla rozwoju lokalnego w ramach inicjatywy LEADER, poddziałanie 19.4 Wsparcie na rzecz kosztów bieżących i aktywizacji Programu Rozwoju Obszarów Wiejskich na lata 2014-2020</a:t>
            </a:r>
          </a:p>
        </p:txBody>
      </p:sp>
    </p:spTree>
    <p:extLst>
      <p:ext uri="{BB962C8B-B14F-4D97-AF65-F5344CB8AC3E}">
        <p14:creationId xmlns:p14="http://schemas.microsoft.com/office/powerpoint/2010/main" val="1397482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z="1200" smtClean="0"/>
              <a:t>10</a:t>
            </a:fld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585" y="292483"/>
            <a:ext cx="853514" cy="573074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9087" y="292483"/>
            <a:ext cx="560881" cy="585267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633" y="224142"/>
            <a:ext cx="1335140" cy="79254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0824" y="224142"/>
            <a:ext cx="1054699" cy="695004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2772697" y="1016691"/>
            <a:ext cx="109727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619432" y="1629491"/>
            <a:ext cx="1116944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67780" y="1302187"/>
            <a:ext cx="11736198" cy="88331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0" cap="none" spc="0" dirty="0">
                <a:ln w="0"/>
                <a:solidFill>
                  <a:schemeClr val="tx1"/>
                </a:solidFill>
              </a:rPr>
              <a:t>PRZYKŁAD DLA NGO</a:t>
            </a:r>
          </a:p>
          <a:p>
            <a:pPr algn="ctr"/>
            <a:endParaRPr lang="pl-PL" sz="2800" dirty="0">
              <a:ln w="0"/>
            </a:endParaRPr>
          </a:p>
          <a:p>
            <a:r>
              <a:rPr lang="pl-PL" sz="2200" b="0" cap="none" spc="0" dirty="0">
                <a:ln w="0"/>
                <a:solidFill>
                  <a:schemeClr val="tx1"/>
                </a:solidFill>
              </a:rPr>
              <a:t>Maksymalne kwalifikowalne koszty realizacji operacji wynoszą </a:t>
            </a:r>
            <a:r>
              <a:rPr lang="pl-PL" sz="2200" b="0" cap="none" spc="0" dirty="0">
                <a:ln w="0"/>
                <a:solidFill>
                  <a:srgbClr val="FF0000"/>
                </a:solidFill>
              </a:rPr>
              <a:t>300 000,00 zł.</a:t>
            </a:r>
          </a:p>
          <a:p>
            <a:endParaRPr lang="pl-PL" sz="2200" b="0" cap="none" spc="0" dirty="0">
              <a:ln w="0"/>
              <a:solidFill>
                <a:schemeClr val="tx1"/>
              </a:solidFill>
            </a:endParaRPr>
          </a:p>
          <a:p>
            <a:r>
              <a:rPr lang="pl-PL" sz="2200" b="0" cap="none" spc="0" dirty="0">
                <a:ln w="0"/>
                <a:solidFill>
                  <a:schemeClr val="tx1"/>
                </a:solidFill>
              </a:rPr>
              <a:t>Ustalona kwota przypadająca na jedną gminę z LSR wynosi </a:t>
            </a:r>
            <a:r>
              <a:rPr lang="pl-PL" sz="2200" b="0" cap="none" spc="0" dirty="0">
                <a:ln w="0"/>
                <a:solidFill>
                  <a:srgbClr val="FF0000"/>
                </a:solidFill>
              </a:rPr>
              <a:t>175 000,00 zł. </a:t>
            </a:r>
            <a:r>
              <a:rPr lang="pl-PL" sz="2200" b="0" cap="none" spc="0" dirty="0">
                <a:ln w="0"/>
                <a:solidFill>
                  <a:schemeClr val="tx1"/>
                </a:solidFill>
              </a:rPr>
              <a:t>(suma 99% + min. 1%).</a:t>
            </a:r>
          </a:p>
          <a:p>
            <a:endParaRPr lang="pl-PL" sz="2200" b="0" cap="none" spc="0" dirty="0">
              <a:ln w="0"/>
              <a:solidFill>
                <a:schemeClr val="tx1"/>
              </a:solidFill>
            </a:endParaRPr>
          </a:p>
          <a:p>
            <a:r>
              <a:rPr lang="pl-PL" sz="2200" b="0" cap="none" spc="0" dirty="0">
                <a:ln w="0"/>
                <a:solidFill>
                  <a:schemeClr val="tx1"/>
                </a:solidFill>
              </a:rPr>
              <a:t>Zgodnie z  poziomem dofinansowania wnioskowana kwota pomocy wynosi </a:t>
            </a:r>
            <a:r>
              <a:rPr lang="pl-PL" sz="2200" b="0" cap="none" spc="0" dirty="0">
                <a:ln w="0"/>
                <a:solidFill>
                  <a:srgbClr val="FF0000"/>
                </a:solidFill>
              </a:rPr>
              <a:t>173 250,00 zł. </a:t>
            </a:r>
            <a:r>
              <a:rPr lang="pl-PL" sz="2200" b="0" cap="none" spc="0" dirty="0">
                <a:ln w="0"/>
                <a:solidFill>
                  <a:schemeClr val="tx1"/>
                </a:solidFill>
              </a:rPr>
              <a:t>(99%).</a:t>
            </a:r>
          </a:p>
          <a:p>
            <a:endParaRPr lang="pl-PL" sz="2200" b="0" cap="none" spc="0" dirty="0">
              <a:ln w="0"/>
              <a:solidFill>
                <a:schemeClr val="tx1"/>
              </a:solidFill>
            </a:endParaRPr>
          </a:p>
          <a:p>
            <a:r>
              <a:rPr lang="pl-PL" sz="2200" b="0" cap="none" spc="0" dirty="0">
                <a:ln w="0"/>
                <a:solidFill>
                  <a:schemeClr val="tx1"/>
                </a:solidFill>
              </a:rPr>
              <a:t>Wkład własny podmiotu wynosi </a:t>
            </a:r>
            <a:r>
              <a:rPr lang="pl-PL" sz="2200" b="0" cap="none" spc="0" dirty="0">
                <a:ln w="0"/>
                <a:solidFill>
                  <a:srgbClr val="FF0000"/>
                </a:solidFill>
              </a:rPr>
              <a:t>1 750,00 zł </a:t>
            </a:r>
            <a:r>
              <a:rPr lang="pl-PL" sz="2200" b="0" cap="none" spc="0" dirty="0">
                <a:ln w="0"/>
                <a:solidFill>
                  <a:schemeClr val="tx1"/>
                </a:solidFill>
              </a:rPr>
              <a:t>(1 %) + ewentualna kwota kosztów powyżej     175 000 zł.</a:t>
            </a:r>
          </a:p>
          <a:p>
            <a:endParaRPr lang="pl-PL" sz="2200" b="0" cap="none" spc="0" dirty="0">
              <a:ln w="0"/>
              <a:solidFill>
                <a:schemeClr val="tx1"/>
              </a:solidFill>
            </a:endParaRPr>
          </a:p>
          <a:p>
            <a:r>
              <a:rPr lang="pl-PL" sz="2200" b="0" cap="none" spc="0" dirty="0">
                <a:ln w="0"/>
                <a:solidFill>
                  <a:schemeClr val="tx1"/>
                </a:solidFill>
              </a:rPr>
              <a:t>Jest możliwość wnioskowania o </a:t>
            </a:r>
            <a:r>
              <a:rPr lang="pl-PL" sz="2200" b="0" cap="none" spc="0" dirty="0">
                <a:ln w="0"/>
                <a:solidFill>
                  <a:srgbClr val="FF0000"/>
                </a:solidFill>
              </a:rPr>
              <a:t>finansowanie wyprzedzające w wysokości 36,37 % </a:t>
            </a:r>
            <a:r>
              <a:rPr lang="pl-PL" sz="2200" b="0" cap="none" spc="0" dirty="0">
                <a:ln w="0"/>
                <a:solidFill>
                  <a:schemeClr val="tx1"/>
                </a:solidFill>
              </a:rPr>
              <a:t>wnioskowanej kwoty pomocy. Należy dostarczyć zaświadczenie z banku o odrębnym rachunku bankowym przeznaczonym wyłącznie do obsługi wyprzedzającego finansowania.</a:t>
            </a:r>
          </a:p>
          <a:p>
            <a:endParaRPr lang="pl-PL" sz="24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2525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76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11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4" y="1201862"/>
            <a:ext cx="11570176" cy="75405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</a:rPr>
              <a:t>PODSTAWOWE WARUNKI DO SPEŁNIENIA</a:t>
            </a: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dirty="0">
              <a:ln w="0"/>
            </a:endParaRPr>
          </a:p>
          <a:p>
            <a:r>
              <a:rPr lang="pl-PL" sz="2800" dirty="0">
                <a:ln w="0"/>
              </a:rPr>
              <a:t>Wniesienie wkładu własnego na odpowiednim poziomie.</a:t>
            </a:r>
          </a:p>
          <a:p>
            <a:endParaRPr lang="pl-PL" sz="2800" dirty="0">
              <a:ln w="0"/>
            </a:endParaRPr>
          </a:p>
          <a:p>
            <a:r>
              <a:rPr lang="pl-PL" sz="2800" b="1" dirty="0">
                <a:ln w="0"/>
                <a:solidFill>
                  <a:srgbClr val="FF0000"/>
                </a:solidFill>
              </a:rPr>
              <a:t>Złożenie wniosku o płatność do dnia 30.06.2024 r.</a:t>
            </a:r>
          </a:p>
          <a:p>
            <a:endParaRPr lang="pl-PL" sz="2800" b="1" dirty="0">
              <a:ln w="0"/>
              <a:solidFill>
                <a:srgbClr val="FF0000"/>
              </a:solidFill>
            </a:endParaRPr>
          </a:p>
          <a:p>
            <a:r>
              <a:rPr lang="pl-PL" sz="2800" dirty="0">
                <a:ln w="0"/>
              </a:rPr>
              <a:t>Okres trwałości projektu wynosi minimum 5 lat od dnia płatności ostatecznej.</a:t>
            </a:r>
          </a:p>
          <a:p>
            <a:pPr algn="ctr"/>
            <a:endParaRPr lang="pl-PL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53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3" y="1201862"/>
            <a:ext cx="11939661" cy="95256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PROCEDURA WYBORU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90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zakończenie naboru;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ocena wstępna (LGD), ewentualne jedno wezwanie do poprawek i uzupełnień;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ocena przez Radę LGD – ocena zgodności z LSR, ocena zgodności z przepisami PROW, ocena punktowa wg kryteriów wyboru. Na poziomie LGD ocena odbywa się w ciągu 60 dni (od dnia ogłoszenia naboru do dnia przekazania dokumentacji do UM). W ciągu 7 dni od zakończenia wyboru operacji LGD informuje beneficjentów o wynikach;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przekazanie dokumentacji do UM;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ocena przez UM, ewentualne wezwanie do uzupełnień i poprawek (ok. 4 miesiące).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podpisanie umowy;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Wypłata wyprzedzającego finansowania;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realizacja biznesplanu (poniesienie wszystkich kosztów);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1" i="0" u="none" strike="noStrike" kern="1200" cap="none" spc="0" normalizeH="0" baseline="0" dirty="0">
                <a:ln w="0"/>
                <a:solidFill>
                  <a:srgbClr val="FF0000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złożenie wniosku o płatność nie później niż do dnia 30.06.2024 r. </a:t>
            </a: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, ewentualne uzupełnienia.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kontrola;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wypłata środków;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b="0" i="0" u="none" strike="noStrike" kern="1200" cap="none" spc="0" normalizeH="0" baseline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zapewnienie trwałości operacji zgodnie z art. 71 rozporządzenia nr 1303/2013, w okresie 5 lat od dnia wypłaty płatności końcowej.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0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000" noProof="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00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721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4" y="1201862"/>
            <a:ext cx="11825812" cy="85869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KRYTERIA WYBORU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Jest 9 kryteriów.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Maksymalna ilość punktów jakie można uzyskać to 100 pkt.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solidFill>
                  <a:prstClr val="black"/>
                </a:solidFill>
                <a:latin typeface="Calibri" panose="020F0502020204030204"/>
              </a:rPr>
              <a:t>Minimalna ilość punktów aby wniosek został wybrany do dofinansowania to </a:t>
            </a:r>
            <a:r>
              <a:rPr lang="pl-PL" sz="2400" dirty="0">
                <a:ln w="0"/>
                <a:solidFill>
                  <a:srgbClr val="FF0000"/>
                </a:solidFill>
                <a:latin typeface="Calibri" panose="020F0502020204030204"/>
              </a:rPr>
              <a:t>50 punktów.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2400" dirty="0">
              <a:ln w="0"/>
              <a:solidFill>
                <a:srgbClr val="FF0000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ln w="0"/>
                <a:latin typeface="Calibri" panose="020F0502020204030204"/>
              </a:rPr>
              <a:t>W zależności od kryterium, jego spełnienie jest opisywane w biznesplanie i/lub należy przedłożyć odpowiednie dokumenty na potwierdzenie spełnienia kryterium.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 w="0"/>
                <a:uLnTx/>
                <a:uFillTx/>
                <a:latin typeface="Calibri" panose="020F0502020204030204"/>
                <a:ea typeface="+mn-ea"/>
                <a:cs typeface="+mn-cs"/>
              </a:rPr>
              <a:t>Załącznik nr 6 - Uzasadnienie wnioskodawcy do poszczególnych kryteriów wyboru operacji – załącznik dodatkowy.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791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507" y="143624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3" y="137527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6427" y="137527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137527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67897" y="832531"/>
            <a:ext cx="7079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26144" y="1278037"/>
            <a:ext cx="1148407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40044" y="1201862"/>
            <a:ext cx="11570176" cy="77098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8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FORMULARZE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1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3200" dirty="0">
                <a:ln w="0"/>
                <a:solidFill>
                  <a:prstClr val="black"/>
                </a:solidFill>
                <a:latin typeface="Calibri" panose="020F0502020204030204"/>
              </a:rPr>
              <a:t>w</a:t>
            </a:r>
            <a:r>
              <a:rPr kumimoji="0" lang="pl-PL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niosek;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l-PL" sz="32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3200" dirty="0">
                <a:ln w="0"/>
                <a:solidFill>
                  <a:prstClr val="black"/>
                </a:solidFill>
                <a:latin typeface="Calibri" panose="020F0502020204030204"/>
              </a:rPr>
              <a:t>załącznik nr 6 - Uzasadnienie wnioskodawcy do poszczególnych kryteriów wyboru operacji;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2400" dirty="0">
              <a:ln w="0"/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355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62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15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514" y="133792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9796" y="133792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446" y="133792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9772" y="133792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356553" y="867086"/>
            <a:ext cx="70595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-326922" y="133792"/>
            <a:ext cx="1168072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56519" y="1245719"/>
            <a:ext cx="11673015" cy="92332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PRACA DOMOWA</a:t>
            </a:r>
          </a:p>
          <a:p>
            <a:pPr algn="ctr"/>
            <a:endParaRPr lang="pl-PL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1.Skompletowanie załączników: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decyzja o przyznaniu numeru identyfikacyjnego producenta </a:t>
            </a: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przez ARiMR – każdy z podmiotów, który ubiega się o pomoc powinien posiadać taki numer nadany w trybie przepisów o krajowym systemie ewidencji producentów, ewidencji gospodarstw rolnych oraz ewidencji wniosków o przyznanie płatności;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załączniki zgodnie z wnioskiem o przyznanie pomocy;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załączniki do potwierdzenia kryteriów wyboru;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dokumenty potwierdzające posiadanie tytułu prawnego do nieruchomości;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zgody współwłaścicieli nieruchomości;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000" dirty="0">
                <a:ln w="0"/>
                <a:solidFill>
                  <a:srgbClr val="FF0000"/>
                </a:solidFill>
                <a:latin typeface="Calibri" panose="020F0502020204030204"/>
              </a:rPr>
              <a:t>dokumentacja budowlana (pozwolenia, zezwolenia)</a:t>
            </a:r>
            <a:endParaRPr kumimoji="0" lang="pl-PL" sz="2000" b="0" i="0" u="none" strike="noStrike" kern="1200" cap="none" spc="0" normalizeH="0" baseline="0" noProof="0" dirty="0">
              <a:ln w="0"/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ln w="0"/>
                <a:solidFill>
                  <a:srgbClr val="FF0000"/>
                </a:solidFill>
              </a:rPr>
              <a:t>Oferty cenowe </a:t>
            </a:r>
            <a:r>
              <a:rPr lang="pl-PL" sz="2000" dirty="0">
                <a:ln w="0"/>
              </a:rPr>
              <a:t>na koszty zawarte w biznesplanie;</a:t>
            </a:r>
          </a:p>
          <a:p>
            <a:endParaRPr lang="pl-PL" sz="2000" dirty="0">
              <a:ln w="0"/>
            </a:endParaRPr>
          </a:p>
          <a:p>
            <a:r>
              <a:rPr lang="pl-PL" sz="2000" b="0" cap="none" spc="0" dirty="0">
                <a:ln w="0"/>
              </a:rPr>
              <a:t>2.Wypełnienie wniosku o przyznanie pomocy i pozostałych formularzy.</a:t>
            </a:r>
          </a:p>
          <a:p>
            <a:endParaRPr lang="pl-PL" sz="2000" b="0" cap="none" spc="0" dirty="0">
              <a:ln w="0"/>
            </a:endParaRPr>
          </a:p>
          <a:p>
            <a:r>
              <a:rPr lang="pl-PL" sz="2000" b="0" cap="none" spc="0" dirty="0">
                <a:ln w="0"/>
              </a:rPr>
              <a:t>3. Konsultacje w biurze LGD.</a:t>
            </a:r>
          </a:p>
          <a:p>
            <a:endParaRPr lang="pl-PL" sz="2000" b="0" cap="none" spc="0" dirty="0">
              <a:ln w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0" cap="none" spc="0" dirty="0">
              <a:ln w="0"/>
            </a:endParaRPr>
          </a:p>
          <a:p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1957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63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011" y="15345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700" y="153456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7266" y="104683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5076" y="202228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572459" y="758732"/>
            <a:ext cx="77773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353961" y="1035731"/>
            <a:ext cx="11484078" cy="80945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 w="0"/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DZIĘKUJĘ ZA UWAGĘ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10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3200" dirty="0">
                <a:ln w="0"/>
                <a:solidFill>
                  <a:prstClr val="black"/>
                </a:solidFill>
                <a:latin typeface="Calibri" panose="020F0502020204030204"/>
              </a:rPr>
              <a:t>Joanna Szymańska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3200" b="0" i="0" u="none" strike="noStrike" kern="1200" cap="none" spc="0" normalizeH="0" baseline="0" noProof="0" dirty="0">
              <a:ln w="0"/>
              <a:solidFill>
                <a:prstClr val="black"/>
              </a:solidFill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 razie pytań i wątpliwości prosimy o kontakt z Biurem LGD.                                                     </a:t>
            </a: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Stowarzyszenie "Ślężanie - Lokalna Grupa Działania"</a:t>
            </a:r>
            <a:b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ul. Kościuszki 7/9, 55-050 Sobótka</a:t>
            </a:r>
            <a:b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tel. 71 31 62 171,  e-mail biuro@slezanie.eu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 w="0"/>
                <a:solidFill>
                  <a:prstClr val="black"/>
                </a:solidFill>
                <a:uLnTx/>
                <a:uFillTx/>
                <a:latin typeface="Calibri" panose="020F0502020204030204"/>
                <a:ea typeface="+mn-ea"/>
                <a:cs typeface="+mn-cs"/>
              </a:rPr>
              <a:t>www.slezanie.eu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pic>
        <p:nvPicPr>
          <p:cNvPr id="7" name="Obraz 2" descr="C:\Users\intel\Desktop\1.png">
            <a:extLst>
              <a:ext uri="{FF2B5EF4-FFF2-40B4-BE49-F238E27FC236}">
                <a16:creationId xmlns:a16="http://schemas.microsoft.com/office/drawing/2014/main" id="{ADE7B21B-66E5-7C6B-80FF-D42EEF34C67F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4843581" y="3031958"/>
            <a:ext cx="2662293" cy="16147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06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4954" y="1357532"/>
            <a:ext cx="10356939" cy="5313115"/>
          </a:xfrm>
        </p:spPr>
        <p:txBody>
          <a:bodyPr>
            <a:normAutofit fontScale="90000"/>
          </a:bodyPr>
          <a:lstStyle/>
          <a:p>
            <a:pPr algn="l"/>
            <a:r>
              <a:rPr lang="pl-PL" sz="4000" dirty="0"/>
              <a:t>                   </a:t>
            </a:r>
            <a:r>
              <a:rPr lang="pl-PL" sz="4000" b="1" dirty="0"/>
              <a:t>Lokalna Grupa Działania Ślężanie</a:t>
            </a:r>
            <a:br>
              <a:rPr lang="pl-PL" sz="4000" dirty="0"/>
            </a:br>
            <a:br>
              <a:rPr lang="pl-PL" sz="4000" dirty="0"/>
            </a:br>
            <a:r>
              <a:rPr lang="pl-PL" sz="3100" dirty="0">
                <a:latin typeface="+mn-lt"/>
              </a:rPr>
              <a:t>Gminy członkowskie:                                                   </a:t>
            </a:r>
            <a:br>
              <a:rPr lang="pl-PL" sz="3100" dirty="0">
                <a:latin typeface="+mn-lt"/>
              </a:rPr>
            </a:br>
            <a:br>
              <a:rPr lang="pl-PL" sz="3100" dirty="0">
                <a:latin typeface="+mn-lt"/>
              </a:rPr>
            </a:br>
            <a:r>
              <a:rPr lang="pl-PL" sz="2800" dirty="0">
                <a:latin typeface="+mn-lt"/>
              </a:rPr>
              <a:t>Dzierżoniów,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Jordanów Śląski,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Łagiewniki, 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Marcinowice,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Mietków, 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Niemcza, 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Piława Górna, </a:t>
            </a:r>
            <a:br>
              <a:rPr lang="pl-PL" sz="2800" dirty="0">
                <a:latin typeface="+mn-lt"/>
              </a:rPr>
            </a:br>
            <a:r>
              <a:rPr lang="pl-PL" sz="2800" dirty="0">
                <a:latin typeface="+mn-lt"/>
              </a:rPr>
              <a:t>Sobótka</a:t>
            </a:r>
            <a:br>
              <a:rPr lang="pl-PL" sz="2800" dirty="0">
                <a:latin typeface="+mn-lt"/>
              </a:rPr>
            </a:br>
            <a:endParaRPr lang="pl-PL" sz="2800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680107" y="1363718"/>
            <a:ext cx="4251234" cy="344371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pl-PL" sz="4400" dirty="0"/>
              <a:t>       </a:t>
            </a:r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D0BF9B-DD26-47B9-89C7-ACC10D5E7A92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537" y="251469"/>
            <a:ext cx="853514" cy="5730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578" y="187353"/>
            <a:ext cx="560881" cy="58526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1855" y="158444"/>
            <a:ext cx="1335140" cy="79254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263" y="225149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40537" y="1015763"/>
            <a:ext cx="10396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„Europejski Fundusz Rolny na rzecz Rozwoju Obszarów Wiejskich: Europa inwestująca w obszary wiejskie.”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3299B923-C0B1-D82F-8F75-A1BC30BAD37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160" y="2402810"/>
            <a:ext cx="3569910" cy="43326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5753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8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3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385" y="198882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662" y="186689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9978" y="186689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4069" y="198882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703871" y="893886"/>
            <a:ext cx="73607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442452" y="1424944"/>
            <a:ext cx="11287432" cy="51398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DOKUMENTY STRATEGICZNE</a:t>
            </a: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42452" y="1305342"/>
            <a:ext cx="109113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Rozporządzenie Ministra Rolnictwa i Rozwoju Wsi z 24.09.2015 r. w sprawie szczegółowych warunków i trybu przyznawania pomocy finansowej w ramach poddziałania „Wsparcie na wdrażanie operacji w ramach strategii rozwoju lokalnego kierowanego przez społeczność” objętego Programem Rozwoju Obszarów Wiejskich na lata 2014–2020 (z późniejszymi zmianami),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Lokalna Strategia Rozwoju,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Procedura wyboru operacji,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Statut i regulaminy LGD, </a:t>
            </a:r>
          </a:p>
          <a:p>
            <a:endParaRPr lang="pl-PL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l-PL" sz="2000" dirty="0"/>
              <a:t>Ogłoszenie o naborze wniosków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456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8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4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244" y="15684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5250" y="170760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0314" y="182953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182953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462117" y="877957"/>
            <a:ext cx="1112028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825910" y="1451031"/>
            <a:ext cx="105278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6187B49C-696F-DC84-0851-BC8D43B62280}"/>
              </a:ext>
            </a:extLst>
          </p:cNvPr>
          <p:cNvSpPr txBox="1"/>
          <p:nvPr/>
        </p:nvSpPr>
        <p:spPr>
          <a:xfrm>
            <a:off x="574412" y="1444461"/>
            <a:ext cx="11312787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pl-PL" sz="4000" b="1" i="0" u="none" strike="noStrike" kern="1200" cap="all" spc="-6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Lokalna Strategia Rozwoju</a:t>
            </a:r>
          </a:p>
          <a:p>
            <a:pPr algn="ctr"/>
            <a:endParaRPr kumimoji="0" lang="pl-PL" sz="3600" b="1" i="0" u="none" strike="noStrike" kern="1200" cap="all" spc="-60" normalizeH="0" baseline="0" noProof="0" dirty="0">
              <a:ln>
                <a:noFill/>
              </a:ln>
              <a:effectLst/>
              <a:uLnTx/>
              <a:uFillTx/>
              <a:latin typeface="Arial Black"/>
              <a:ea typeface="+mj-ea"/>
              <a:cs typeface="+mj-cs"/>
            </a:endParaRPr>
          </a:p>
          <a:p>
            <a:r>
              <a:rPr lang="pl-PL" sz="3600" spc="-60" dirty="0">
                <a:ea typeface="+mj-ea"/>
                <a:cs typeface="Arial" panose="020B0604020202020204" pitchFamily="34" charset="0"/>
              </a:rPr>
              <a:t>Dostępna jest do pobrania na </a:t>
            </a:r>
          </a:p>
          <a:p>
            <a:r>
              <a:rPr lang="pl-PL" sz="3600" spc="-60" dirty="0">
                <a:ea typeface="+mj-ea"/>
                <a:cs typeface="Arial" panose="020B0604020202020204" pitchFamily="34" charset="0"/>
              </a:rPr>
              <a:t>stronie internetowej LGD Ślężanie </a:t>
            </a:r>
          </a:p>
          <a:p>
            <a:r>
              <a:rPr lang="pl-PL" sz="3600" spc="-60" dirty="0">
                <a:solidFill>
                  <a:srgbClr val="FF0000"/>
                </a:solidFill>
                <a:ea typeface="+mj-ea"/>
                <a:cs typeface="Arial" panose="020B0604020202020204" pitchFamily="34" charset="0"/>
              </a:rPr>
              <a:t>www.slezanie.eu  </a:t>
            </a:r>
          </a:p>
          <a:p>
            <a:r>
              <a:rPr lang="pl-PL" sz="3600" spc="-60" dirty="0">
                <a:ea typeface="+mj-ea"/>
                <a:cs typeface="Arial" panose="020B0604020202020204" pitchFamily="34" charset="0"/>
              </a:rPr>
              <a:t>w zakładce PROW 2014-2020.    </a:t>
            </a: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2400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3600" b="1" cap="all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3600" b="1" cap="all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sz="3600" b="1" cap="all" spc="-60" dirty="0">
              <a:latin typeface="Arial Black"/>
              <a:ea typeface="+mj-ea"/>
              <a:cs typeface="+mj-cs"/>
            </a:endParaRPr>
          </a:p>
          <a:p>
            <a:pPr algn="ctr"/>
            <a:endParaRPr lang="pl-PL" b="1" dirty="0"/>
          </a:p>
        </p:txBody>
      </p:sp>
      <p:pic>
        <p:nvPicPr>
          <p:cNvPr id="11" name="Symbol zastępczy zawartości 7">
            <a:extLst>
              <a:ext uri="{FF2B5EF4-FFF2-40B4-BE49-F238E27FC236}">
                <a16:creationId xmlns:a16="http://schemas.microsoft.com/office/drawing/2014/main" id="{6961177C-3486-7E40-3056-00C2BF7BA6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694" y="2189695"/>
            <a:ext cx="3089840" cy="437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04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5</a:t>
            </a:fld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392" y="160443"/>
            <a:ext cx="853514" cy="57307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418" y="192397"/>
            <a:ext cx="560881" cy="585267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9811" y="143625"/>
            <a:ext cx="1335140" cy="79254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192397"/>
            <a:ext cx="1054699" cy="6950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2867694" y="899873"/>
            <a:ext cx="746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9" name="Prostokąt 8"/>
          <p:cNvSpPr/>
          <p:nvPr/>
        </p:nvSpPr>
        <p:spPr>
          <a:xfrm>
            <a:off x="294969" y="1218285"/>
            <a:ext cx="11474244" cy="76328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</a:rPr>
              <a:t>LSR – cele oraz przedsięwzięcia</a:t>
            </a:r>
          </a:p>
          <a:p>
            <a:pPr algn="ctr"/>
            <a:endParaRPr lang="pl-PL" sz="2400" dirty="0">
              <a:ln w="0"/>
            </a:endParaRPr>
          </a:p>
          <a:p>
            <a:r>
              <a:rPr lang="pl-PL" sz="2000" dirty="0">
                <a:ln w="0"/>
              </a:rPr>
              <a:t>Cel ogólny 1: </a:t>
            </a:r>
          </a:p>
          <a:p>
            <a:r>
              <a:rPr lang="pl-PL" sz="2000" dirty="0">
                <a:ln w="0"/>
              </a:rPr>
              <a:t>Wsparcie rozwoju gospodarczego obszaru LSR do 2022 r. </a:t>
            </a:r>
          </a:p>
          <a:p>
            <a:endParaRPr lang="pl-PL" sz="2000" dirty="0">
              <a:ln w="0"/>
              <a:solidFill>
                <a:srgbClr val="FF0000"/>
              </a:solidFill>
            </a:endParaRPr>
          </a:p>
          <a:p>
            <a:r>
              <a:rPr lang="pl-PL" sz="2000" dirty="0">
                <a:ln w="0"/>
                <a:solidFill>
                  <a:srgbClr val="FF0000"/>
                </a:solidFill>
              </a:rPr>
              <a:t>Cel ogólny 2: </a:t>
            </a:r>
          </a:p>
          <a:p>
            <a:r>
              <a:rPr lang="pl-PL" sz="2000" dirty="0">
                <a:ln w="0"/>
                <a:solidFill>
                  <a:srgbClr val="FF0000"/>
                </a:solidFill>
              </a:rPr>
              <a:t>Zwiększenie atrakcyjności obszaru LSR do 2022 r.</a:t>
            </a:r>
          </a:p>
          <a:p>
            <a:r>
              <a:rPr lang="pl-PL" sz="2000" dirty="0">
                <a:ln w="0"/>
                <a:solidFill>
                  <a:srgbClr val="FF0000"/>
                </a:solidFill>
              </a:rPr>
              <a:t>Cel szczegółowy 2.1.</a:t>
            </a:r>
          </a:p>
          <a:p>
            <a:r>
              <a:rPr lang="pl-PL" sz="2000" dirty="0">
                <a:ln w="0"/>
                <a:solidFill>
                  <a:srgbClr val="FF0000"/>
                </a:solidFill>
              </a:rPr>
              <a:t>Rozbudowa i poprawa standardu infrastruktury turystycznej, rekreacyjnej i kulturalnej oraz rewitalizacja i poprawa estetyki przestrzeni publicznej na obszarze LSR do 2022 r.</a:t>
            </a:r>
          </a:p>
          <a:p>
            <a:r>
              <a:rPr lang="pl-PL" sz="2000" dirty="0">
                <a:ln w="0"/>
                <a:solidFill>
                  <a:srgbClr val="FF0000"/>
                </a:solidFill>
              </a:rPr>
              <a:t>Przedsięwzięcie: 2.1.1.</a:t>
            </a:r>
          </a:p>
          <a:p>
            <a:r>
              <a:rPr lang="pl-PL" sz="2000" dirty="0">
                <a:ln w="0"/>
                <a:solidFill>
                  <a:srgbClr val="FF0000"/>
                </a:solidFill>
              </a:rPr>
              <a:t>Rozbudowa i poprawa standardu infrastruktury turystycznej i rekreacyjnej na  obszarze LSR – procedura konkursowa.</a:t>
            </a:r>
          </a:p>
          <a:p>
            <a:endParaRPr lang="pl-PL" sz="2000" dirty="0">
              <a:ln w="0"/>
            </a:endParaRPr>
          </a:p>
          <a:p>
            <a:r>
              <a:rPr lang="pl-PL" sz="2000" dirty="0">
                <a:ln w="0"/>
              </a:rPr>
              <a:t>Cel ogólny 3: </a:t>
            </a:r>
          </a:p>
          <a:p>
            <a:r>
              <a:rPr lang="pl-PL" sz="2000" dirty="0">
                <a:ln w="0"/>
              </a:rPr>
              <a:t>Aktywizacja mieszkańców obszaru LSR do 2022 r.</a:t>
            </a:r>
          </a:p>
          <a:p>
            <a:pPr algn="ctr"/>
            <a:endParaRPr lang="pl-PL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9989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accent6">
                <a:lumMod val="5000"/>
                <a:lumOff val="95000"/>
              </a:schemeClr>
            </a:gs>
            <a:gs pos="43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6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49" y="15345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933" y="153456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184" y="153456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4850" y="202228"/>
            <a:ext cx="1054699" cy="6950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2871020" y="897232"/>
            <a:ext cx="104811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10" name="Prostokąt 9"/>
          <p:cNvSpPr/>
          <p:nvPr/>
        </p:nvSpPr>
        <p:spPr>
          <a:xfrm>
            <a:off x="335032" y="888282"/>
            <a:ext cx="11956026" cy="67095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pl-PL" sz="200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pl-PL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KTO MOŻE OTRZYMAĆ POMOC</a:t>
            </a:r>
          </a:p>
          <a:p>
            <a:pPr algn="ctr"/>
            <a:endParaRPr lang="pl-PL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pl-PL" sz="2800" b="1" dirty="0">
                <a:ln w="0"/>
              </a:rPr>
              <a:t>Gmina</a:t>
            </a:r>
            <a:r>
              <a:rPr lang="pl-PL" sz="2800" dirty="0">
                <a:ln w="0"/>
              </a:rPr>
              <a:t> - jeśli jej obszar jest obszarem wiejskim objętym Lokalną Strategią Rozwoju, w ramach której zamierza realizować operację.</a:t>
            </a:r>
          </a:p>
          <a:p>
            <a:endParaRPr lang="pl-PL" sz="2800" dirty="0">
              <a:ln w="0"/>
            </a:endParaRPr>
          </a:p>
          <a:p>
            <a:r>
              <a:rPr lang="pl-PL" sz="2800" b="1" dirty="0">
                <a:ln w="0"/>
              </a:rPr>
              <a:t>Osoba prawna </a:t>
            </a:r>
            <a:r>
              <a:rPr lang="pl-PL" sz="2800" dirty="0">
                <a:ln w="0"/>
              </a:rPr>
              <a:t>- jeżeli siedziba tej osoby lub jej oddziału znajduje się na obszarze wiejskim objętym Lokalną Strategią Rozwoju.</a:t>
            </a:r>
          </a:p>
          <a:p>
            <a:pPr algn="ctr"/>
            <a:endParaRPr lang="pl-PL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7428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7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224" y="163289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766" y="163289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717" y="114516"/>
            <a:ext cx="1335140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7927" y="212061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675399" y="907065"/>
            <a:ext cx="7953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„</a:t>
            </a:r>
            <a:r>
              <a:rPr lang="pl-PL" sz="1200" dirty="0"/>
              <a:t>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304801" y="1568179"/>
            <a:ext cx="11474244" cy="78790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0" cap="none" spc="0" dirty="0">
                <a:ln w="0"/>
                <a:solidFill>
                  <a:schemeClr val="tx1"/>
                </a:solidFill>
              </a:rPr>
              <a:t>ZAKRES PRZEDMIOTOWY</a:t>
            </a: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r>
              <a:rPr lang="pl-PL" sz="2400" dirty="0">
                <a:ln w="0"/>
              </a:rPr>
              <a:t>Wsparcie można otrzymać:</a:t>
            </a:r>
          </a:p>
          <a:p>
            <a:pPr algn="ctr"/>
            <a:endParaRPr lang="pl-PL" sz="2000" dirty="0">
              <a:ln w="0"/>
            </a:endParaRP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j</a:t>
            </a:r>
            <a:r>
              <a:rPr lang="pl-PL" sz="2000" b="0" cap="none" spc="0" dirty="0">
                <a:ln w="0"/>
                <a:solidFill>
                  <a:schemeClr val="tx1"/>
                </a:solidFill>
              </a:rPr>
              <a:t>eśli</a:t>
            </a:r>
            <a:r>
              <a:rPr lang="pl-PL" sz="2000" b="1" dirty="0">
                <a:ln w="0"/>
                <a:solidFill>
                  <a:srgbClr val="FF0000"/>
                </a:solidFill>
              </a:rPr>
              <a:t> wniosek o płatność ostateczną zostanie złożony nie później niż do 30.06.2024 r.;</a:t>
            </a:r>
          </a:p>
          <a:p>
            <a:pPr marL="342900" indent="-342900">
              <a:buFontTx/>
              <a:buChar char="-"/>
            </a:pPr>
            <a:endParaRPr lang="pl-PL" sz="2000" b="1" dirty="0">
              <a:ln w="0"/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j</a:t>
            </a:r>
            <a:r>
              <a:rPr lang="pl-PL" sz="2000" b="0" cap="none" spc="0" dirty="0">
                <a:ln w="0"/>
              </a:rPr>
              <a:t>eśli realizacja operacji nie jest możliwa bez udziału środków publicznych;</a:t>
            </a:r>
          </a:p>
          <a:p>
            <a:pPr marL="342900" indent="-342900">
              <a:buFontTx/>
              <a:buChar char="-"/>
            </a:pPr>
            <a:endParaRPr lang="pl-PL" sz="2000" b="0" cap="none" spc="0" dirty="0">
              <a:ln w="0"/>
            </a:endParaRPr>
          </a:p>
          <a:p>
            <a:pPr marL="342900" indent="-342900">
              <a:buFontTx/>
              <a:buChar char="-"/>
            </a:pPr>
            <a:r>
              <a:rPr lang="pl-PL" sz="2000" b="0" cap="none" spc="0" dirty="0">
                <a:ln w="0"/>
              </a:rPr>
              <a:t>jeśli limity pomocy są zachowane </a:t>
            </a:r>
            <a:r>
              <a:rPr lang="pl-PL" sz="2000" dirty="0">
                <a:ln w="0"/>
              </a:rPr>
              <a:t>(l</a:t>
            </a:r>
            <a:r>
              <a:rPr lang="pl-PL" sz="2000" b="0" cap="none" spc="0" dirty="0">
                <a:ln w="0"/>
              </a:rPr>
              <a:t>imity przedstawione dalej);</a:t>
            </a:r>
          </a:p>
          <a:p>
            <a:pPr marL="342900" indent="-342900">
              <a:buFontTx/>
              <a:buChar char="-"/>
            </a:pPr>
            <a:endParaRPr lang="pl-PL" sz="2000" b="0" cap="none" spc="0" dirty="0">
              <a:ln w="0"/>
            </a:endParaRPr>
          </a:p>
          <a:p>
            <a:pPr marL="342900" indent="-342900">
              <a:buFontTx/>
              <a:buChar char="-"/>
            </a:pPr>
            <a:r>
              <a:rPr lang="pl-PL" sz="2000" dirty="0">
                <a:ln w="0"/>
              </a:rPr>
              <a:t>jeśli koszty zawarte w biznesplanie są kwalifikowalne (przedstawione dalej);</a:t>
            </a:r>
          </a:p>
          <a:p>
            <a:pPr marL="342900" indent="-342900">
              <a:buFontTx/>
              <a:buChar char="-"/>
            </a:pPr>
            <a:endParaRPr lang="pl-PL" sz="2000" dirty="0">
              <a:ln w="0"/>
            </a:endParaRPr>
          </a:p>
          <a:p>
            <a:r>
              <a:rPr lang="pl-PL" sz="2000" b="0" cap="none" spc="0" dirty="0">
                <a:ln w="0"/>
              </a:rPr>
              <a:t>-    jeśli operacja jest przygotowana do rozpoczęcia realizacji.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pl-PL" sz="20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pl-PL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4059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67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8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89" y="192786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3404" y="180593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1292" y="127002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9535" y="125724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424534" y="919551"/>
            <a:ext cx="71775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235975" y="1588989"/>
            <a:ext cx="11621728" cy="91409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dirty="0">
                <a:ln w="0"/>
              </a:rPr>
              <a:t>LIMITY POMOCY I POZIOM DOFINANSOWANIA</a:t>
            </a:r>
          </a:p>
          <a:p>
            <a:pPr algn="ctr"/>
            <a:endParaRPr lang="pl-PL" sz="1400" dirty="0">
              <a:ln w="0"/>
            </a:endParaRPr>
          </a:p>
          <a:p>
            <a:pPr algn="ctr"/>
            <a:endParaRPr lang="pl-PL" sz="1400" dirty="0">
              <a:ln w="0"/>
            </a:endParaRPr>
          </a:p>
          <a:p>
            <a:r>
              <a:rPr lang="pl-PL" sz="2400" dirty="0">
                <a:ln w="0"/>
              </a:rPr>
              <a:t>Limit kosztów kwalifikowalnych wynosi </a:t>
            </a:r>
            <a:r>
              <a:rPr lang="pl-PL" sz="2400" b="1" dirty="0">
                <a:ln w="0"/>
                <a:solidFill>
                  <a:srgbClr val="FF0000"/>
                </a:solidFill>
              </a:rPr>
              <a:t>300 000,00 zł.</a:t>
            </a:r>
          </a:p>
          <a:p>
            <a:endParaRPr lang="pl-PL" sz="1600" b="1" dirty="0">
              <a:ln w="0"/>
            </a:endParaRPr>
          </a:p>
          <a:p>
            <a:r>
              <a:rPr lang="pl-PL" sz="2400" dirty="0">
                <a:ln w="0"/>
              </a:rPr>
              <a:t>Limit środków w ramach naboru LGD wynosi </a:t>
            </a:r>
            <a:r>
              <a:rPr lang="pl-PL" sz="2400" b="1" dirty="0">
                <a:ln w="0"/>
                <a:solidFill>
                  <a:srgbClr val="FF0000"/>
                </a:solidFill>
              </a:rPr>
              <a:t>131 250,00 euro</a:t>
            </a:r>
          </a:p>
          <a:p>
            <a:r>
              <a:rPr lang="pl-PL" sz="2400" dirty="0">
                <a:ln w="0"/>
              </a:rPr>
              <a:t>Po kursie indykatywnym: </a:t>
            </a:r>
            <a:r>
              <a:rPr lang="pl-PL" sz="2400" b="1" dirty="0">
                <a:ln w="0"/>
                <a:solidFill>
                  <a:srgbClr val="FF0000"/>
                </a:solidFill>
              </a:rPr>
              <a:t>525 000,00 zł.</a:t>
            </a:r>
          </a:p>
          <a:p>
            <a:endParaRPr lang="pl-PL" sz="1600" b="1" dirty="0">
              <a:ln w="0"/>
            </a:endParaRPr>
          </a:p>
          <a:p>
            <a:r>
              <a:rPr lang="pl-PL" sz="2400" dirty="0">
                <a:ln w="0"/>
              </a:rPr>
              <a:t>Forma wsparcia: </a:t>
            </a:r>
            <a:r>
              <a:rPr lang="pl-PL" sz="2400" b="1" dirty="0">
                <a:ln w="0"/>
                <a:solidFill>
                  <a:srgbClr val="FF0000"/>
                </a:solidFill>
              </a:rPr>
              <a:t>refundacja.</a:t>
            </a:r>
          </a:p>
          <a:p>
            <a:endParaRPr lang="pl-PL" sz="1600" b="1" dirty="0">
              <a:ln w="0"/>
            </a:endParaRPr>
          </a:p>
          <a:p>
            <a:r>
              <a:rPr lang="pl-PL" sz="2400" dirty="0">
                <a:ln w="0"/>
              </a:rPr>
              <a:t>Intensywność pomocy:</a:t>
            </a:r>
          </a:p>
          <a:p>
            <a:pPr marL="342900" indent="-342900">
              <a:buFontTx/>
              <a:buChar char="-"/>
            </a:pPr>
            <a:r>
              <a:rPr lang="pl-PL" sz="2400" dirty="0">
                <a:ln w="0"/>
              </a:rPr>
              <a:t>w przypadku </a:t>
            </a:r>
            <a:r>
              <a:rPr lang="pl-PL" sz="2400" b="1" dirty="0">
                <a:ln w="0"/>
                <a:solidFill>
                  <a:srgbClr val="FF0000"/>
                </a:solidFill>
              </a:rPr>
              <a:t>jednostki sektora finansów publicznych do 63,63%,</a:t>
            </a:r>
          </a:p>
          <a:p>
            <a:pPr marL="342900" indent="-342900">
              <a:buFontTx/>
              <a:buChar char="-"/>
            </a:pPr>
            <a:r>
              <a:rPr lang="pl-PL" sz="2400" dirty="0">
                <a:ln w="0"/>
              </a:rPr>
              <a:t>w przypadku </a:t>
            </a:r>
            <a:r>
              <a:rPr lang="pl-PL" sz="2400" b="1" dirty="0">
                <a:ln w="0"/>
                <a:solidFill>
                  <a:srgbClr val="FF0000"/>
                </a:solidFill>
              </a:rPr>
              <a:t>organizacji pozarządowych do 99%.</a:t>
            </a:r>
          </a:p>
          <a:p>
            <a:endParaRPr lang="pl-PL" sz="2000" dirty="0">
              <a:ln w="0"/>
            </a:endParaRPr>
          </a:p>
          <a:p>
            <a:pPr algn="ctr"/>
            <a:endParaRPr lang="pl-PL" sz="24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dirty="0">
              <a:ln w="0"/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2000" b="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70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58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0BF9B-DD26-47B9-89C7-ACC10D5E7A92}" type="slidenum">
              <a:rPr lang="pl-PL" smtClean="0"/>
              <a:t>9</a:t>
            </a:fld>
            <a:endParaRPr lang="pl-PL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198" y="163289"/>
            <a:ext cx="853514" cy="573074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5384" y="163289"/>
            <a:ext cx="560881" cy="585267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7937" y="163289"/>
            <a:ext cx="1341236" cy="79254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4741" y="212061"/>
            <a:ext cx="1054699" cy="695004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2507225" y="907065"/>
            <a:ext cx="73348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„Europejski Fundusz Rolny na rzecz Rozwoju Obszarów Wiejskich: Europa inwestująca w obszary wiejskie.”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1422120"/>
            <a:ext cx="12192000" cy="91409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cap="none" spc="0" dirty="0">
                <a:ln w="0"/>
                <a:solidFill>
                  <a:schemeClr val="tx1"/>
                </a:solidFill>
              </a:rPr>
              <a:t>PRZYKŁAD DLA JST</a:t>
            </a:r>
          </a:p>
          <a:p>
            <a:pPr algn="ctr"/>
            <a:endParaRPr lang="pl-PL" sz="200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1200" dirty="0">
              <a:ln w="0"/>
            </a:endParaRPr>
          </a:p>
          <a:p>
            <a:r>
              <a:rPr lang="pl-PL" sz="2400" dirty="0">
                <a:ln w="0"/>
              </a:rPr>
              <a:t>Maksymalne kwalifikowalne koszty realizacji operacji wynoszą </a:t>
            </a:r>
            <a:r>
              <a:rPr lang="pl-PL" sz="2400" dirty="0">
                <a:ln w="0"/>
                <a:solidFill>
                  <a:srgbClr val="FF0000"/>
                </a:solidFill>
              </a:rPr>
              <a:t>300 000,00 zł.</a:t>
            </a:r>
          </a:p>
          <a:p>
            <a:endParaRPr lang="pl-PL" sz="2400" cap="none" spc="0" dirty="0">
              <a:ln w="0"/>
              <a:solidFill>
                <a:schemeClr val="tx1"/>
              </a:solidFill>
            </a:endParaRPr>
          </a:p>
          <a:p>
            <a:r>
              <a:rPr lang="pl-PL" sz="2400" dirty="0">
                <a:ln w="0"/>
              </a:rPr>
              <a:t>Ustalona </a:t>
            </a:r>
            <a:r>
              <a:rPr lang="pl-PL" sz="2400" cap="none" spc="0" dirty="0">
                <a:ln w="0"/>
                <a:solidFill>
                  <a:schemeClr val="tx1"/>
                </a:solidFill>
              </a:rPr>
              <a:t>kwota przypadająca na jedną gminę z LSR wynosi </a:t>
            </a:r>
            <a:r>
              <a:rPr lang="pl-PL" sz="2400" cap="none" spc="0" dirty="0">
                <a:ln w="0"/>
                <a:solidFill>
                  <a:srgbClr val="FF0000"/>
                </a:solidFill>
              </a:rPr>
              <a:t>175 000,00 zł. </a:t>
            </a:r>
            <a:r>
              <a:rPr lang="pl-PL" sz="2400" cap="none" spc="0" dirty="0">
                <a:ln w="0"/>
              </a:rPr>
              <a:t>(suma 63,63% + 36,37%)</a:t>
            </a:r>
          </a:p>
          <a:p>
            <a:endParaRPr lang="pl-PL" sz="2400" dirty="0">
              <a:ln w="0"/>
            </a:endParaRPr>
          </a:p>
          <a:p>
            <a:r>
              <a:rPr lang="pl-PL" sz="2400" cap="none" spc="0" dirty="0">
                <a:ln w="0"/>
              </a:rPr>
              <a:t>Zgodnie z  poziomem dofinansowania wnioskowana kwota pomocy wynosi </a:t>
            </a:r>
            <a:r>
              <a:rPr lang="pl-PL" sz="2400" cap="none" spc="0" dirty="0">
                <a:ln w="0"/>
                <a:solidFill>
                  <a:srgbClr val="FF0000"/>
                </a:solidFill>
              </a:rPr>
              <a:t>111 352,00 zł. </a:t>
            </a:r>
            <a:r>
              <a:rPr lang="pl-PL" sz="2400" cap="none" spc="0" dirty="0">
                <a:ln w="0"/>
              </a:rPr>
              <a:t>(63,63%).</a:t>
            </a:r>
          </a:p>
          <a:p>
            <a:endParaRPr lang="pl-PL" sz="2400" dirty="0">
              <a:ln w="0"/>
              <a:solidFill>
                <a:srgbClr val="FF0000"/>
              </a:solidFill>
            </a:endParaRPr>
          </a:p>
          <a:p>
            <a:r>
              <a:rPr lang="pl-PL" sz="2400" cap="none" spc="0" dirty="0">
                <a:ln w="0"/>
              </a:rPr>
              <a:t>Wkład własny podmiotu wynosi </a:t>
            </a:r>
            <a:r>
              <a:rPr lang="pl-PL" sz="2400" cap="none" spc="0" dirty="0">
                <a:ln w="0"/>
                <a:solidFill>
                  <a:srgbClr val="FF0000"/>
                </a:solidFill>
              </a:rPr>
              <a:t>63 648,00 zł </a:t>
            </a:r>
            <a:r>
              <a:rPr lang="pl-PL" sz="2400" cap="none" spc="0" dirty="0">
                <a:ln w="0"/>
              </a:rPr>
              <a:t>(36,37%) + ewentualna kwota kosztów powyżej    175 000 zł.</a:t>
            </a:r>
          </a:p>
          <a:p>
            <a:endParaRPr lang="pl-PL" sz="2400" dirty="0">
              <a:ln w="0"/>
            </a:endParaRPr>
          </a:p>
          <a:p>
            <a:endParaRPr lang="pl-PL" sz="2400" b="1" dirty="0">
              <a:ln w="0"/>
            </a:endParaRPr>
          </a:p>
          <a:p>
            <a:pPr marL="342900" indent="-342900">
              <a:buFontTx/>
              <a:buChar char="-"/>
            </a:pPr>
            <a:endParaRPr lang="pl-PL" sz="2400" b="1" cap="none" spc="0" dirty="0">
              <a:ln w="0"/>
            </a:endParaRPr>
          </a:p>
          <a:p>
            <a:pPr marL="342900" indent="-342900">
              <a:buFontTx/>
              <a:buChar char="-"/>
            </a:pPr>
            <a:endParaRPr lang="pl-PL" sz="2000" b="1" cap="none" spc="0" dirty="0">
              <a:ln w="0"/>
              <a:solidFill>
                <a:schemeClr val="tx1"/>
              </a:solidFill>
            </a:endParaRPr>
          </a:p>
          <a:p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endParaRPr lang="pl-PL" sz="20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3600" dirty="0">
              <a:ln w="0"/>
            </a:endParaRPr>
          </a:p>
          <a:p>
            <a:pPr algn="ctr"/>
            <a:endParaRPr lang="pl-PL" sz="3600" b="0" cap="none" spc="0" dirty="0">
              <a:ln w="0"/>
              <a:solidFill>
                <a:schemeClr val="tx1"/>
              </a:solidFill>
            </a:endParaRPr>
          </a:p>
          <a:p>
            <a:pPr algn="ctr"/>
            <a:endParaRPr lang="pl-PL" sz="3600" dirty="0">
              <a:ln w="0"/>
            </a:endParaRPr>
          </a:p>
          <a:p>
            <a:pPr algn="ctr"/>
            <a:endParaRPr lang="pl-PL" sz="3600" b="0" cap="none" spc="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026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2217</TotalTime>
  <Words>1340</Words>
  <Application>Microsoft Office PowerPoint</Application>
  <PresentationFormat>Panoramiczny</PresentationFormat>
  <Paragraphs>280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Wingdings</vt:lpstr>
      <vt:lpstr>Motyw pakietu Office</vt:lpstr>
      <vt:lpstr>ZASADY PRZYZNAWANIA POMOCY W RAMACH LSR     INFRASTRUKTURA TURYSTYCZNA I REKREACYJNA – PROCEDURA KONKURSOWA 2023</vt:lpstr>
      <vt:lpstr>                   Lokalna Grupa Działania Ślężanie  Gminy członkowskie:                                                     Dzierżoniów,  Jordanów Śląski,  Łagiewniki,   Marcinowice,  Mietków,   Niemcza,   Piława Górna,  Sobótka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VILLAGE</dc:title>
  <dc:creator>jczaplinska</dc:creator>
  <cp:lastModifiedBy>admin</cp:lastModifiedBy>
  <cp:revision>67</cp:revision>
  <dcterms:created xsi:type="dcterms:W3CDTF">2023-04-17T08:48:04Z</dcterms:created>
  <dcterms:modified xsi:type="dcterms:W3CDTF">2023-07-28T09:44:56Z</dcterms:modified>
</cp:coreProperties>
</file>