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sldIdLst>
    <p:sldId id="256" r:id="rId2"/>
    <p:sldId id="272" r:id="rId3"/>
    <p:sldId id="267" r:id="rId4"/>
    <p:sldId id="258" r:id="rId5"/>
    <p:sldId id="269" r:id="rId6"/>
    <p:sldId id="260" r:id="rId7"/>
    <p:sldId id="261" r:id="rId8"/>
    <p:sldId id="263" r:id="rId9"/>
    <p:sldId id="264" r:id="rId10"/>
    <p:sldId id="257" r:id="rId11"/>
    <p:sldId id="259" r:id="rId12"/>
    <p:sldId id="268" r:id="rId13"/>
    <p:sldId id="278" r:id="rId14"/>
    <p:sldId id="284" r:id="rId15"/>
    <p:sldId id="288" r:id="rId16"/>
    <p:sldId id="286" r:id="rId17"/>
    <p:sldId id="277" r:id="rId18"/>
    <p:sldId id="276" r:id="rId19"/>
    <p:sldId id="275" r:id="rId20"/>
    <p:sldId id="266" r:id="rId21"/>
    <p:sldId id="282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2305-E5CA-4C92-AEA3-3575B3140FBE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870C-A5D0-4079-B377-2B3E65FEA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3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8870C-A5D0-4079-B377-2B3E65FEA02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81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7A137-8753-E1B5-F120-1BE9B5FB0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ADC0E7-2E0D-CE82-97E8-FCD18EF47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BD30A5-8E8B-A48F-1E37-29AF792A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C40C-A5B0-49EA-9BD7-059964DEDCCD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1D5F64-F598-D1D1-CD2F-48FF9CDE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C6DDF-394A-C65B-5C72-23438233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ACF3D-3779-9926-AA0B-ABF42ECE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2FF50C-72FA-B757-B1E8-1821400A4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7250A6-47E4-576D-1942-BD6D500E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7415-FC0F-45AB-A362-745378DD6172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6179D9-4B58-2057-5C7A-C5976C5B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1BA00E-E6BD-EC38-2415-5C2CC7E9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825BD5-D1A5-D1F6-7CF7-26F8D941B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3E6B94-D080-C5EA-AD9D-B105413D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364E82-2BF3-BC55-322A-FA1DACA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F557-144B-4638-9F7B-976436992B85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CD46E1-0B26-8567-9207-14642C93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44CA99-18F5-E87D-B93C-C13C2B89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75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08A21-A262-E3CE-1BAA-ECA44578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D8149-9E77-B96F-53C7-2B61BDCD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3C60B9-92D7-618B-7BE7-4C7DC8E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0FB0-19FF-4615-A3D9-CE1FB6B8CB0B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FEAED8-F79F-DA97-B2C1-4CB58213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1C2BC3-D1F0-9D2E-1762-18D30488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1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AC92D-0223-63A8-65CE-52B2E52D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0DF1A3-8754-43D5-3BBA-5D4EE69C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4FD335-CE99-15C2-7D16-11E0898F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AB76-8829-4579-B4F7-3055C5F36D04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543D6B-E877-A949-1D60-2C04D09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8A757E-7F05-9275-C97F-DF49C3B6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43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DDFC0-9BBF-8A52-8049-F7822F23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DC2A6-4F9B-CD4E-CD39-981BAB07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0C99F4-2EB9-A201-6E7C-CE6114F8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A5F174-F866-4C0E-FC40-50A754E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1761-3D6A-4ADB-BC92-02DEE573371A}" type="datetime1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0C359-859A-B67B-D1AA-4B5AC530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E262FF-CAB5-68E2-869B-4BBA421E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10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D1454-E571-6123-E535-6AA491BA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DD836A-5173-97D3-FF06-5B7A4D7E4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FE511E-C469-2F9E-5085-EDCBBD790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62696A-7F8D-622C-52C4-B9A15B11B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9552A0D-7C21-BAAA-1946-9A18BAB25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0CAAAB-2116-F433-F9F4-FC7DF82B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027E-BEE6-4E41-AF63-E6BEAAB8A7D5}" type="datetime1">
              <a:rPr lang="pl-PL" smtClean="0"/>
              <a:t>30.08.2023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E668E3-B42D-CBCB-645B-203451D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7193A4-3071-6D11-14D2-0DDA735A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80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F69D1-8296-F6C5-3C6B-21ECD42E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714A83-9CDF-C896-489F-5E309185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B4BA-BAB8-480F-94F9-BAC240E748EC}" type="datetime1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F01905-BFDD-4145-A945-BCCB4AA6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2E74BC-7AF2-3896-028F-E23AC12C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48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7BCC00-06B5-CA6C-E971-40F48446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DE07-675E-4653-B122-5979CA6F1598}" type="datetime1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E7655EB-2B33-74A9-75A0-11FD14D3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CF16BE-6F40-FAF0-9F92-EFACB2D1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6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83A79-9723-BA0E-753A-85BAA06F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013047-F19C-3BBA-4880-CE4DBFF5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646A8B-3F05-9EED-4721-CE47279C1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E33C9E-65AF-1676-0EC0-587CD29D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95E4-0BBD-439A-B1E8-30E5398CD770}" type="datetime1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9BE755-E4C1-C21B-8E41-390C20B1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A6D201-715B-F293-7D9B-38BD1A1D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50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DEC6F-DF48-34C7-4281-8F0328FC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39D7AB-0BEB-3C4F-C88E-0675F1399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284E9E-C32A-D316-5C9D-BFC4EA71F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2FDFF8-2567-3AED-4DBD-8CB1482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B36A-AEE1-4109-B78F-70FF9B8B5724}" type="datetime1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2FDF8F-A131-FD4E-4E5F-BA967492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7606C4-96BB-B48E-1B19-072C677B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0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0BF3C2-FEAA-25B7-29F2-29231651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FEAA10-DFC9-DAAB-DB5D-5AD8FCED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62E840-2A1E-D6D1-7BF0-96EDD272E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D6B1-4868-4914-8F32-54C3E235A080}" type="datetime1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17E692-FF01-387F-359D-5E1B9C6B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175910-D56D-724E-EBF7-B43F92770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BF9B-DD26-47B9-89C7-ACC10D5E7A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7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4" y="1535905"/>
            <a:ext cx="10356939" cy="25631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>ZASADY PRZYZNAWANIA POMOCY W RAMACH LSR</a:t>
            </a:r>
            <a:r>
              <a:rPr lang="pl-PL" sz="9000" dirty="0"/>
              <a:t>   </a:t>
            </a:r>
            <a:br>
              <a:rPr lang="pl-PL" sz="9000" dirty="0"/>
            </a:br>
            <a:r>
              <a:rPr lang="pl-PL" sz="9000" dirty="0"/>
              <a:t> </a:t>
            </a:r>
            <a:r>
              <a:rPr lang="pl-PL" sz="5400" b="1" dirty="0">
                <a:latin typeface="+mn-lt"/>
              </a:rPr>
              <a:t>INFRASTRUKTURA TURYSTYCZNA I REKREACYJNA – GRANTY 2023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3972233"/>
            <a:ext cx="8825658" cy="84557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       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1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37" y="251469"/>
            <a:ext cx="853514" cy="5730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78" y="187353"/>
            <a:ext cx="560881" cy="585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855" y="158444"/>
            <a:ext cx="1335140" cy="7925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63" y="225149"/>
            <a:ext cx="1054699" cy="6950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40537" y="1015763"/>
            <a:ext cx="10396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765236" y="5405321"/>
            <a:ext cx="10746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Opracowanie: Stowarzyszenie „Ślężanie - Lokalna Grupa Działania”                                                                                                                              </a:t>
            </a:r>
          </a:p>
          <a:p>
            <a:pPr algn="ctr"/>
            <a:r>
              <a:rPr lang="pl-PL" sz="1000" dirty="0"/>
              <a:t>Materiał współfinansowano ze środków Unii Europejskiej w ramach działania „Europejski Fundusz Rolny na rzecz Rozwoju Obszarów Wiejskich: Europa inwestująca w obszary wiejskie.” Operacja ma na celu Realizację Planu Komunikacji, współfinansowana jest ze środków Unii Europejskiej w ramach działania – Wsparcie dla rozwoju lokalnego w ramach inicjatywy LEADER, poddziałanie 19.4 Wsparcie na rzecz kosztów bieżących i aktywizacji Programu Rozwoju Obszarów Wiejskich na lata 2014-2020</a:t>
            </a:r>
          </a:p>
        </p:txBody>
      </p:sp>
    </p:spTree>
    <p:extLst>
      <p:ext uri="{BB962C8B-B14F-4D97-AF65-F5344CB8AC3E}">
        <p14:creationId xmlns:p14="http://schemas.microsoft.com/office/powerpoint/2010/main" val="13974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z="1200" smtClean="0"/>
              <a:t>10</a:t>
            </a:fld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85" y="292483"/>
            <a:ext cx="853514" cy="5730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087" y="292483"/>
            <a:ext cx="560881" cy="58526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633" y="224142"/>
            <a:ext cx="1335140" cy="79254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824" y="224142"/>
            <a:ext cx="1054699" cy="695004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342929" y="919146"/>
            <a:ext cx="10972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19432" y="1629491"/>
            <a:ext cx="111694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7780" y="1302187"/>
            <a:ext cx="11736198" cy="8156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</a:rPr>
              <a:t>KOSZTY KWALIFIKOWALNE</a:t>
            </a:r>
          </a:p>
          <a:p>
            <a:pPr algn="ctr"/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1200" dirty="0">
              <a:ln w="0"/>
            </a:endParaRPr>
          </a:p>
          <a:p>
            <a:pPr lvl="1"/>
            <a:r>
              <a:rPr lang="pl-PL" sz="2400" dirty="0">
                <a:ln w="0"/>
              </a:rPr>
              <a:t>Określa § 13 ust. 1 pkt 3 rozporządzenia Ministra Rolnictwa i Rozwoju Wsi z 24.09.2015 r. w sprawie szczegółowych warunków i trybu przyznawania pomocy finansowej w ramach poddziałania „Wsparcie na wdrażanie operacji w ramach strategii rozwoju lokalnego kierowanego przez społeczność” objętego Programem Rozwoju Obszarów Wiejskich na lata 2014–2020 (z późniejszymi zmianami),</a:t>
            </a:r>
          </a:p>
          <a:p>
            <a:pPr lvl="1"/>
            <a:endParaRPr lang="pl-PL" sz="2400" dirty="0">
              <a:ln w="0"/>
            </a:endParaRPr>
          </a:p>
          <a:p>
            <a:pPr lvl="1"/>
            <a:r>
              <a:rPr lang="pl-PL" sz="2400" dirty="0">
                <a:ln w="0"/>
              </a:rPr>
              <a:t>Koszty planowane do poniesienia przez </a:t>
            </a:r>
            <a:r>
              <a:rPr lang="pl-PL" sz="2400" dirty="0" err="1">
                <a:ln w="0"/>
              </a:rPr>
              <a:t>grantobiorcę</a:t>
            </a:r>
            <a:r>
              <a:rPr lang="pl-PL" sz="2400" dirty="0">
                <a:ln w="0"/>
              </a:rPr>
              <a:t> </a:t>
            </a:r>
            <a:r>
              <a:rPr lang="pl-PL" sz="2400" b="1" dirty="0">
                <a:ln w="0"/>
              </a:rPr>
              <a:t>mieszczą się w zakresie kosztów</a:t>
            </a:r>
            <a:r>
              <a:rPr lang="pl-PL" sz="2400" dirty="0">
                <a:ln w="0"/>
              </a:rPr>
              <a:t>, o których mowa w § 17 ust. 1 pkt 1-5 oraz 7 i 9.</a:t>
            </a:r>
          </a:p>
          <a:p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52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11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30" y="212450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907" y="212450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94" y="110087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708" y="102713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27514" y="749923"/>
            <a:ext cx="10557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137651" y="1297858"/>
            <a:ext cx="118577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327" y="749923"/>
            <a:ext cx="12054349" cy="8063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1200" dirty="0">
              <a:ln w="0"/>
            </a:endParaRPr>
          </a:p>
          <a:p>
            <a:pPr algn="ctr"/>
            <a:r>
              <a:rPr lang="pl-PL" sz="4000" dirty="0">
                <a:ln w="0"/>
              </a:rPr>
              <a:t>KOSZTY KWALIFIKOWALNE</a:t>
            </a:r>
          </a:p>
          <a:p>
            <a:pPr algn="ctr"/>
            <a:endParaRPr lang="pl-PL" sz="800" dirty="0">
              <a:ln w="0"/>
            </a:endParaRPr>
          </a:p>
          <a:p>
            <a:pPr algn="ctr"/>
            <a:r>
              <a:rPr lang="pl-PL" sz="2000" dirty="0">
                <a:ln w="0"/>
              </a:rPr>
              <a:t>Koszty kwalifikowalne obejmują koszty:</a:t>
            </a:r>
          </a:p>
          <a:p>
            <a:pPr algn="ctr"/>
            <a:endParaRPr lang="pl-PL" sz="1200" dirty="0">
              <a:ln w="0"/>
            </a:endParaRPr>
          </a:p>
          <a:p>
            <a:pPr lvl="1"/>
            <a:r>
              <a:rPr lang="pl-PL" sz="2000" dirty="0">
                <a:ln w="0"/>
              </a:rPr>
              <a:t>1. ogólne, </a:t>
            </a:r>
          </a:p>
          <a:p>
            <a:pPr lvl="1"/>
            <a:r>
              <a:rPr lang="pl-PL" sz="2000" dirty="0">
                <a:ln w="0"/>
              </a:rPr>
              <a:t>2.  zakupu robót budowlanych lub usług,</a:t>
            </a:r>
          </a:p>
          <a:p>
            <a:pPr lvl="1"/>
            <a:r>
              <a:rPr lang="pl-PL" sz="2000" dirty="0">
                <a:ln w="0"/>
              </a:rPr>
              <a:t>3.  zakupu lub rozwoju oprogramowania komputerowego oraz zakupu patentów, licencji lub wynagrodzeń za  </a:t>
            </a:r>
          </a:p>
          <a:p>
            <a:pPr lvl="1"/>
            <a:r>
              <a:rPr lang="pl-PL" sz="2000" dirty="0">
                <a:ln w="0"/>
              </a:rPr>
              <a:t>     przeniesienie autorskich praw majątkowych lub znaków towarowych,</a:t>
            </a:r>
          </a:p>
          <a:p>
            <a:pPr lvl="1"/>
            <a:r>
              <a:rPr lang="pl-PL" sz="2000" dirty="0">
                <a:ln w="0"/>
              </a:rPr>
              <a:t>4.  najmu lub dzierżawy maszyn, wyposażenia lub nieruchomości,</a:t>
            </a:r>
          </a:p>
          <a:p>
            <a:pPr lvl="1"/>
            <a:r>
              <a:rPr lang="pl-PL" sz="2000" dirty="0">
                <a:ln w="0"/>
              </a:rPr>
              <a:t>5.  zakupu nowych maszyn lub wyposażenia, (wyjątkowo: eksponaty),</a:t>
            </a:r>
          </a:p>
          <a:p>
            <a:pPr lvl="1"/>
            <a:r>
              <a:rPr lang="pl-PL" sz="2000" strike="sngStrike" dirty="0">
                <a:ln w="0"/>
                <a:solidFill>
                  <a:srgbClr val="FF0000"/>
                </a:solidFill>
              </a:rPr>
              <a:t>6.  zakupu środków transportu, z wyłączeniem zakupu samochodów osobowych przeznaczonych do przewozu mniej  niż 8 osób łącznie z kierowcą,</a:t>
            </a:r>
          </a:p>
          <a:p>
            <a:pPr lvl="1"/>
            <a:r>
              <a:rPr lang="pl-PL" sz="2000" dirty="0">
                <a:ln w="0"/>
              </a:rPr>
              <a:t>7.  zakupu rzeczy innych niż wymienione w pkt 5 i 6, w tym materiałów,</a:t>
            </a:r>
          </a:p>
          <a:p>
            <a:pPr lvl="1"/>
            <a:r>
              <a:rPr lang="pl-PL" sz="2000" strike="sngStrike" dirty="0">
                <a:ln w="0"/>
                <a:solidFill>
                  <a:srgbClr val="FF0000"/>
                </a:solidFill>
              </a:rPr>
              <a:t>8.  wynagrodzenia i innych świadczeń, o których mowa w Kodeksie pracy, związanych z pracą pracowników    </a:t>
            </a:r>
          </a:p>
          <a:p>
            <a:pPr lvl="1"/>
            <a:r>
              <a:rPr lang="pl-PL" sz="2000" strike="sngStrike" dirty="0">
                <a:ln w="0"/>
                <a:solidFill>
                  <a:srgbClr val="FF0000"/>
                </a:solidFill>
              </a:rPr>
              <a:t>beneficjenta, a także inne koszty ponoszone przez beneficjenta na podstawie odrębnych przepisów w  związku z zatrudnieniem tych pracowników,</a:t>
            </a:r>
          </a:p>
          <a:p>
            <a:pPr lvl="1"/>
            <a:r>
              <a:rPr lang="pl-PL" sz="2000" dirty="0">
                <a:ln w="0"/>
              </a:rPr>
              <a:t>9.  podatku od towarów i usług (VAT).</a:t>
            </a:r>
          </a:p>
          <a:p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7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12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43" y="133792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11" y="133792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46" y="133792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409" y="133792"/>
            <a:ext cx="1054699" cy="6950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397970" y="787841"/>
            <a:ext cx="10373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196645" y="995123"/>
            <a:ext cx="11710219" cy="8186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dirty="0">
                <a:ln w="0"/>
              </a:rPr>
              <a:t> </a:t>
            </a:r>
          </a:p>
          <a:p>
            <a:pPr algn="ctr"/>
            <a:r>
              <a:rPr lang="pl-PL" sz="4000" dirty="0">
                <a:ln w="0"/>
              </a:rPr>
              <a:t>  KOSZTY KWALIFIKOWALNE</a:t>
            </a:r>
          </a:p>
          <a:p>
            <a:pPr algn="ctr"/>
            <a:endParaRPr lang="pl-PL" sz="1600" dirty="0">
              <a:ln w="0"/>
            </a:endParaRPr>
          </a:p>
          <a:p>
            <a:endParaRPr lang="pl-PL" sz="2000" dirty="0">
              <a:ln w="0"/>
            </a:endParaRPr>
          </a:p>
          <a:p>
            <a:r>
              <a:rPr lang="pl-PL" sz="2800" dirty="0">
                <a:ln w="0"/>
              </a:rPr>
              <a:t>Wszystkie zakupione przedmioty i maszyny </a:t>
            </a:r>
            <a:r>
              <a:rPr lang="pl-PL" sz="2800" b="1" dirty="0">
                <a:ln w="0"/>
              </a:rPr>
              <a:t>muszą być nowe</a:t>
            </a:r>
            <a:r>
              <a:rPr lang="pl-PL" sz="2800" dirty="0">
                <a:ln w="0"/>
              </a:rPr>
              <a:t>.</a:t>
            </a:r>
          </a:p>
          <a:p>
            <a:endParaRPr lang="pl-PL" sz="2800" dirty="0">
              <a:ln w="0"/>
            </a:endParaRPr>
          </a:p>
          <a:p>
            <a:r>
              <a:rPr lang="pl-PL" sz="2800" dirty="0">
                <a:ln w="0"/>
              </a:rPr>
              <a:t>Wszystkie koszty </a:t>
            </a:r>
            <a:r>
              <a:rPr lang="pl-PL" sz="2800" b="1" dirty="0">
                <a:ln w="0"/>
              </a:rPr>
              <a:t>muszą być uzasadnione zakresem operacji</a:t>
            </a:r>
            <a:r>
              <a:rPr lang="pl-PL" sz="2800" dirty="0">
                <a:ln w="0"/>
              </a:rPr>
              <a:t>, niezbędne do osiągnięcia celu i racjonalne.</a:t>
            </a:r>
          </a:p>
          <a:p>
            <a:endParaRPr lang="pl-PL" sz="2800" dirty="0">
              <a:ln w="0"/>
            </a:endParaRPr>
          </a:p>
          <a:p>
            <a:r>
              <a:rPr lang="pl-PL" sz="2800" dirty="0">
                <a:ln w="0"/>
              </a:rPr>
              <a:t>Koszty te </a:t>
            </a:r>
            <a:r>
              <a:rPr lang="pl-PL" sz="2800" b="1" dirty="0">
                <a:ln w="0"/>
              </a:rPr>
              <a:t>nie są finansowane z innych źródeł publicznych</a:t>
            </a:r>
            <a:r>
              <a:rPr lang="pl-PL" sz="2800" dirty="0">
                <a:ln w="0"/>
              </a:rPr>
              <a:t>.</a:t>
            </a:r>
          </a:p>
          <a:p>
            <a:endParaRPr lang="pl-PL" sz="2800" dirty="0">
              <a:ln w="0"/>
            </a:endParaRPr>
          </a:p>
          <a:p>
            <a:endParaRPr lang="pl-PL" sz="2000" dirty="0">
              <a:ln w="0"/>
            </a:endParaRPr>
          </a:p>
          <a:p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27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13988" y="814036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3" y="832531"/>
            <a:ext cx="11939661" cy="102797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WARUNKI DOTYCZĄCE OPERACJI INWESTYCYJNYCH</a:t>
            </a:r>
          </a:p>
          <a:p>
            <a:pPr lvl="1" algn="ctr">
              <a:defRPr/>
            </a:pPr>
            <a:endParaRPr lang="pl-PL" sz="12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lvl="1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Przed przystąpieniem do wypełniania wniosku o powierzenia grantu prosimy o zapoznanie się z dokumentem:</a:t>
            </a:r>
          </a:p>
          <a:p>
            <a:pPr lvl="1">
              <a:defRPr/>
            </a:pP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Instrukcja do Robót budowlanych.</a:t>
            </a:r>
          </a:p>
          <a:p>
            <a:pPr lvl="1">
              <a:defRPr/>
            </a:pPr>
            <a:endParaRPr lang="pl-PL" sz="1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Inwestycje w ramach operacji będą realizowane na nieruchomości: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-  będącej własnością lub współwłasnością beneficjenta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lub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2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- 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beneficjent posiada prawo do dysponowania nieruchomością na cele określone we wniosku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co </a:t>
            </a:r>
          </a:p>
          <a:p>
            <a:pPr lvl="2">
              <a:defRPr/>
            </a:pP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najmniej przez okres realizacji operacji oraz okres trwałości operacji</a:t>
            </a:r>
            <a:r>
              <a:rPr kumimoji="0" lang="pl-PL" sz="2000" b="1" i="0" u="none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i="0" u="none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(5 lat od wypłaty II transzy </a:t>
            </a:r>
          </a:p>
          <a:p>
            <a:pPr lvl="2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pl-PL" sz="2000" i="0" u="none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grantu)</a:t>
            </a:r>
            <a:endParaRPr kumimoji="0" lang="pl-PL" sz="200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endParaRPr lang="pl-PL" sz="1400" b="1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pl-PL" sz="2000" noProof="0" dirty="0">
                <a:ln w="0"/>
                <a:solidFill>
                  <a:prstClr val="black"/>
                </a:solidFill>
                <a:latin typeface="Calibri" panose="020F0502020204030204"/>
              </a:rPr>
              <a:t>Jeśli beneficjent jest jednym właścicielem nieruchomości przedkłada </a:t>
            </a:r>
            <a:r>
              <a:rPr lang="pl-PL" sz="2000" b="1" noProof="0" dirty="0">
                <a:ln w="0"/>
                <a:solidFill>
                  <a:prstClr val="black"/>
                </a:solidFill>
                <a:latin typeface="Calibri" panose="020F0502020204030204"/>
              </a:rPr>
              <a:t>odpis księgi wieczystej.</a:t>
            </a:r>
          </a:p>
          <a:p>
            <a:pPr lvl="1"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Jeśli beneficjent nie jest jedynym właścicielem lub jest najemcą czy dzierżawcą przedkłada:</a:t>
            </a:r>
          </a:p>
          <a:p>
            <a:pPr marL="1257300" lvl="2" indent="-342900">
              <a:buFontTx/>
              <a:buChar char="-"/>
              <a:defRPr/>
            </a:pP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odpis księgi wieczystej;</a:t>
            </a:r>
          </a:p>
          <a:p>
            <a:pPr marL="1257300" lvl="2" indent="-342900">
              <a:buFontTx/>
              <a:buChar char="-"/>
              <a:defRPr/>
            </a:pP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pl-PL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godę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właściciela </a:t>
            </a:r>
            <a:r>
              <a:rPr kumimoji="0" lang="pl-PL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nierucho</a:t>
            </a: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mości na realizację operacji.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3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50614" y="791576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945934"/>
            <a:ext cx="11939661" cy="10433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WARUNKI DOTYCZĄCE OPERACJI INWESTYCYJNYCH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Jeśli beneficjent chce zrealizować grant na cudzej nieruchomości przedkłada: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-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odpis księgi wieczystej;</a:t>
            </a:r>
          </a:p>
          <a:p>
            <a:pPr lvl="2">
              <a:defRPr/>
            </a:pP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- zgodę właściciela nieruchomości na realizację operacji;</a:t>
            </a:r>
          </a:p>
          <a:p>
            <a:pPr lvl="2">
              <a:defRPr/>
            </a:pP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- u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mowę użyczenia nieruchomości.</a:t>
            </a:r>
          </a:p>
          <a:p>
            <a:pPr lvl="1"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Beneficjent składa do odpowiednich organów (Starostwo Powiatowe) </a:t>
            </a: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wniosek o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pozwoleniu na budowę </a:t>
            </a:r>
            <a:r>
              <a:rPr kumimoji="0" lang="pl-PL" sz="2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albo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zgłoszenie zamiaru wykonania robót budowlanych </a:t>
            </a:r>
            <a:r>
              <a:rPr kumimoji="0" lang="pl-PL" sz="2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ile budowa, przebudowa danego obiektu tego wymaga.</a:t>
            </a:r>
          </a:p>
          <a:p>
            <a:pPr lvl="1"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Kopię </a:t>
            </a:r>
            <a:r>
              <a:rPr lang="pl-PL" sz="2000" b="1" dirty="0">
                <a:ln w="0"/>
                <a:solidFill>
                  <a:srgbClr val="FF0000"/>
                </a:solidFill>
                <a:latin typeface="Calibri" panose="020F0502020204030204"/>
              </a:rPr>
              <a:t>zgłoszenie wraz z brakiem sprzeciwu 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beneficjent składa </a:t>
            </a:r>
            <a:r>
              <a:rPr lang="pl-PL" sz="2000" b="1" dirty="0">
                <a:ln w="0"/>
                <a:solidFill>
                  <a:srgbClr val="FF0000"/>
                </a:solidFill>
                <a:latin typeface="Calibri" panose="020F0502020204030204"/>
              </a:rPr>
              <a:t>obowiązkowo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 do LGD wraz z wnioskiem o powierzenie grantu.</a:t>
            </a:r>
          </a:p>
          <a:p>
            <a:pPr lvl="1"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Brak sprzeciwu wydawany jest 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od razu (w formie pieczątki na zgłoszeniu), w formie pisemnej lub jeśli od twojego zgłoszenia minęło 21 dni i urząd nie wniósł sprzeciwu dostajesz tzw. „cichą zgodę” i konieczne jest złożenie oświadczenia (dostępne na stronie LGD).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0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67897" y="832531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3" y="1201862"/>
            <a:ext cx="11939661" cy="9448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WARUNKI DOTYCZĄCE OPERACJI INWESTYCYJNYCH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 niezbędne pozwolenia, dodatkowe opinie, decyzje, zgłoszenia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gdy Twój grant  będzie realizowany:</a:t>
            </a:r>
          </a:p>
          <a:p>
            <a:pPr lvl="2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pasie drogowym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wyznaczają go (czasami) słupki wzdłuż dróg, sięga kilka, kilkanaście,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kilkadziesiąt metrów w głąb terenu po bokach dróg publicznych (gminne, powiatowe,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wojewódzkie, krajowe, szybkiego ruchu),</a:t>
            </a:r>
          </a:p>
          <a:p>
            <a:pPr lvl="2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obszarze chronionym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(przyrodniczo) – na terenie parku krajobrazowego, obszaru Natura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2000 itp. Mapa obszarów chronionych w Polsce dostępna jest na stronie www.geoserwis.gdos.gov.pl</a:t>
            </a:r>
          </a:p>
          <a:p>
            <a:pPr lvl="2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- 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obiekcie zabytkowym lub strefie ochrony konserwatorskiej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 pobliżu cennych</a:t>
            </a:r>
          </a:p>
          <a:p>
            <a:pPr lvl="2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historycznie miejsc, w zespołach staromiejskich itp.</a:t>
            </a:r>
          </a:p>
          <a:p>
            <a:pPr lvl="1"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Kosztorys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robót budowlanych.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3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50202" y="791576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2" y="1057273"/>
            <a:ext cx="11939661" cy="97411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WARUNKI DO SPEŁNIENIA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Grant </a:t>
            </a: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spiera rozwój turystyki i rekreacji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naszym terenie. 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Dlatego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każdy obiekt powstały lub zmodernizowany w wyniku operacji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powinien służyć mieszkańcom i turystom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aktywnie odpocząć i ciekawie spędzając swój wolny czas.</a:t>
            </a:r>
          </a:p>
          <a:p>
            <a:pPr lvl="1">
              <a:defRPr/>
            </a:pPr>
            <a:endParaRPr lang="pl-PL" sz="20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Obiekty muszą być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ogólnodostępne.</a:t>
            </a:r>
          </a:p>
          <a:p>
            <a:pPr lvl="1">
              <a:defRPr/>
            </a:pPr>
            <a:endParaRPr lang="pl-PL" sz="20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Obiekty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nie </a:t>
            </a:r>
            <a:r>
              <a:rPr lang="pl-PL" sz="2000" b="1" dirty="0">
                <a:ln w="0"/>
                <a:solidFill>
                  <a:prstClr val="black"/>
                </a:solidFill>
                <a:latin typeface="Calibri" panose="020F0502020204030204"/>
              </a:rPr>
              <a:t>mają charakteru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komercyjnego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beneficjent z ich użytkowania nie będzie czerpał zysków.</a:t>
            </a:r>
          </a:p>
          <a:p>
            <a:pPr lvl="1">
              <a:defRPr/>
            </a:pPr>
            <a:endParaRPr lang="pl-PL" sz="20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 trwałości projektu to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najmniej 5 lat od końcowego rozliczenia grantu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1">
              <a:defRPr/>
            </a:pPr>
            <a:endParaRPr lang="pl-PL" sz="20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Wszystkie płatności dokonywane w ramach projektu muszą odbywać się </a:t>
            </a: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formie przelewu.</a:t>
            </a:r>
          </a:p>
          <a:p>
            <a:pPr lvl="1">
              <a:defRPr/>
            </a:pP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Zakupy dokonane w innej formie zostaną uznane za koszt niekwalifikowalny.</a:t>
            </a:r>
          </a:p>
          <a:p>
            <a:pPr lvl="1"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0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8721" y="791576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12972" y="1803138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3" y="930076"/>
            <a:ext cx="11939661" cy="9879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PROCEDURA WYBORU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Projekty grantowe </a:t>
            </a:r>
            <a:r>
              <a:rPr kumimoji="0" lang="pl-PL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będą kompleksowo wdrażane bezpośrednio przez LGD, tj. wszystkie formalności będą prowadzone przez LGD (Radę i pracowników biura). </a:t>
            </a:r>
            <a:endParaRPr lang="pl-PL" sz="9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dirty="0">
                <a:ln w="0"/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pl-PL" b="0" i="0" u="none" kern="1200" cap="none" spc="0" normalizeH="0" baseline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rzeprowadzenie </a:t>
            </a:r>
            <a:r>
              <a:rPr kumimoji="0" lang="pl-PL" b="0" i="0" u="none" strike="noStrike" kern="1200" cap="none" spc="0" normalizeH="0" baseline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naboru;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noProof="0" dirty="0">
                <a:ln w="0"/>
                <a:solidFill>
                  <a:prstClr val="black"/>
                </a:solidFill>
                <a:latin typeface="Calibri" panose="020F0502020204030204"/>
              </a:rPr>
              <a:t>ocena wstępna (biuro LGD), ewentualne jedno wezwanie do poprawek i uzupełnień;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dirty="0">
                <a:ln w="0"/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pl-PL" b="0" i="0" u="none" strike="noStrike" kern="1200" cap="none" spc="0" normalizeH="0" baseline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cena przez Radę LGD – ocena zgodności z LSR, ocena zgodności z przepisami PROW, ocena punktowa                                 wg </a:t>
            </a:r>
            <a:r>
              <a:rPr kumimoji="0" lang="pl-PL" b="1" i="0" u="none" strike="noStrike" kern="1200" cap="none" spc="0" normalizeH="0" baseline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kryteriów wyboru;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po dokonaniu wyboru </a:t>
            </a:r>
            <a:r>
              <a:rPr lang="pl-PL" sz="2000" dirty="0" err="1">
                <a:ln w="0"/>
                <a:solidFill>
                  <a:prstClr val="black"/>
                </a:solidFill>
                <a:latin typeface="Calibri" panose="020F0502020204030204"/>
              </a:rPr>
              <a:t>grantobiorców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, LGD składa wniosek do SW o przyznanie pomocy na realizację projektu grantowego;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LGD podpisuje umowę grantową z SW;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LGD podpisuje umowy z poszczególnymi </a:t>
            </a:r>
            <a:r>
              <a:rPr lang="pl-PL" sz="2000" dirty="0" err="1">
                <a:ln w="0"/>
                <a:solidFill>
                  <a:prstClr val="black"/>
                </a:solidFill>
                <a:latin typeface="Calibri" panose="020F0502020204030204"/>
              </a:rPr>
              <a:t>grantobiorcami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latin typeface="Calibri" panose="020F0502020204030204"/>
              </a:rPr>
              <a:t>LGD zawiera umowę z Bankiem Gospodarstwa Krajowego na dofinansowanie realizacji projektu grantowego;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wypłata I transzy środków;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realizacja przez </a:t>
            </a:r>
            <a:r>
              <a:rPr lang="pl-PL" sz="2000" dirty="0" err="1">
                <a:ln w="0"/>
                <a:solidFill>
                  <a:prstClr val="black"/>
                </a:solidFill>
                <a:latin typeface="Calibri" panose="020F0502020204030204"/>
              </a:rPr>
              <a:t>grantobiorców</a:t>
            </a: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 operacji zgodnie z zestawieniem rzeczowo-finansowym;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złożenie wniosku o rozliczenie i sprawozdanie z realizacji grantu;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kontrola prawidłowości realizacji operacji;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n w="0"/>
                <a:solidFill>
                  <a:prstClr val="black"/>
                </a:solidFill>
                <a:latin typeface="Calibri" panose="020F0502020204030204"/>
              </a:rPr>
              <a:t>wypłata II transzy pomocy.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noProof="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2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67897" y="832531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4" y="1201862"/>
            <a:ext cx="11825812" cy="8186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KRYTERIA WYBORU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Jest 12 kryteriów.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l-PL" sz="1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Maksymalna ilość punktów jakie można uzyskać </a:t>
            </a:r>
            <a:r>
              <a:rPr kumimoji="0" lang="pl-PL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to 100 pkt</a:t>
            </a: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pl-PL" sz="14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Minimalna ilość punktów aby wniosek został wybrany do dofinansowania to                         </a:t>
            </a:r>
            <a:r>
              <a:rPr lang="pl-PL" sz="2400" b="1" dirty="0">
                <a:ln w="0"/>
                <a:solidFill>
                  <a:srgbClr val="FF0000"/>
                </a:solidFill>
                <a:latin typeface="Calibri" panose="020F0502020204030204"/>
              </a:rPr>
              <a:t>50 punktów.</a:t>
            </a:r>
          </a:p>
          <a:p>
            <a:pPr lvl="1">
              <a:defRPr/>
            </a:pPr>
            <a:endParaRPr lang="pl-PL" sz="1400" dirty="0">
              <a:ln w="0"/>
              <a:solidFill>
                <a:srgbClr val="FF0000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latin typeface="Calibri" panose="020F0502020204030204"/>
              </a:rPr>
              <a:t>W zależności od kryterium, jego spełnienie jest opisywane we wniosku i/lub należy przedłożyć odpowiednie dokumenty na potwierdzenie spełnienia kryterium.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pl-PL" sz="1400" b="0" i="0" u="none" strike="noStrike" kern="1200" cap="none" spc="0" normalizeH="0" baseline="0" noProof="0" dirty="0">
              <a:ln w="0"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pl-PL" sz="2400" b="1" i="0" u="none" strike="noStrike" kern="1200" cap="none" spc="0" normalizeH="0" baseline="0" noProof="0" dirty="0">
                <a:ln w="0"/>
                <a:uLnTx/>
                <a:uFillTx/>
                <a:latin typeface="Calibri" panose="020F0502020204030204"/>
                <a:ea typeface="+mn-ea"/>
                <a:cs typeface="+mn-cs"/>
              </a:rPr>
              <a:t>Załącznik nr 6 </a:t>
            </a:r>
            <a:r>
              <a:rPr kumimoji="0" lang="pl-PL" sz="2400" b="0" i="0" u="none" strike="noStrike" kern="1200" cap="none" spc="0" normalizeH="0" baseline="0" noProof="0" dirty="0">
                <a:ln w="0"/>
                <a:uLnTx/>
                <a:uFillTx/>
                <a:latin typeface="Calibri" panose="020F0502020204030204"/>
                <a:ea typeface="+mn-ea"/>
                <a:cs typeface="+mn-cs"/>
              </a:rPr>
              <a:t>- Uzasadnienie wnioskodawcy do poszczególnych kryteriów wyboru operacji – załącznik dodatkowy.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9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7" y="143624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83" y="137527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7" y="137527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137527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67897" y="832531"/>
            <a:ext cx="7079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144" y="1278037"/>
            <a:ext cx="1148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0044" y="1201862"/>
            <a:ext cx="11570176" cy="84792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FORMULARZE I DOKUMENTY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niosek;</a:t>
            </a:r>
            <a:endParaRPr lang="pl-PL" sz="2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załącznik nr 6 - Uzasadnienie wnioskodawcy do poszczególnych kryteriów wyboru operacji;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wszystkie załączniki związane z inwestycyjnym charakterem grantu;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wszystkie załączniki dokumentujące spełnienie kryteriów;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l-PL" sz="2400" dirty="0">
              <a:ln w="0"/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n w="0"/>
                <a:solidFill>
                  <a:prstClr val="black"/>
                </a:solidFill>
                <a:latin typeface="Calibri" panose="020F0502020204030204"/>
              </a:rPr>
              <a:t>wszystkie załączniki wymienione we wniosku.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5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4" y="1357532"/>
            <a:ext cx="10356939" cy="5313115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/>
              <a:t>Lokalna Grupa Działania Ślężanie</a:t>
            </a:r>
            <a:br>
              <a:rPr lang="pl-PL" sz="4000" dirty="0"/>
            </a:br>
            <a:br>
              <a:rPr lang="pl-PL" sz="4000" dirty="0"/>
            </a:br>
            <a:r>
              <a:rPr lang="pl-PL" sz="3100" dirty="0">
                <a:latin typeface="+mn-lt"/>
              </a:rPr>
              <a:t>Gminy członkowskie:                                                   </a:t>
            </a:r>
            <a:br>
              <a:rPr lang="pl-PL" sz="3100" dirty="0">
                <a:latin typeface="+mn-lt"/>
              </a:rPr>
            </a:br>
            <a:br>
              <a:rPr lang="pl-PL" sz="3100" dirty="0">
                <a:latin typeface="+mn-lt"/>
              </a:rPr>
            </a:br>
            <a:r>
              <a:rPr lang="pl-PL" sz="2800" dirty="0">
                <a:latin typeface="+mn-lt"/>
              </a:rPr>
              <a:t>Dzierżoniów,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Jordanów Śląski,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Łagiewniki, 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Marcinowice,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Mietków, 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Niemcza, 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Piława Górna,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Sobótka</a:t>
            </a:r>
            <a:br>
              <a:rPr lang="pl-PL" sz="2800" dirty="0">
                <a:latin typeface="+mn-lt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680107" y="1363718"/>
            <a:ext cx="4251234" cy="34437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l-PL" sz="4400" dirty="0"/>
              <a:t>       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37" y="251469"/>
            <a:ext cx="853514" cy="5730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78" y="187353"/>
            <a:ext cx="560881" cy="585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855" y="158444"/>
            <a:ext cx="1335140" cy="7925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63" y="225149"/>
            <a:ext cx="1054699" cy="6950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32719" y="877263"/>
            <a:ext cx="10396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pic>
        <p:nvPicPr>
          <p:cNvPr id="1026" name="Picture 2" descr="C:\Users\Ela\Desktop\nowa LSR\343578220_803431247796401_421535886383231581_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11" y="1154262"/>
            <a:ext cx="3790125" cy="56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3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20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14" y="133792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96" y="133792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46" y="133792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772" y="133792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56553" y="867086"/>
            <a:ext cx="7059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-326922" y="133792"/>
            <a:ext cx="116807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6519" y="1245719"/>
            <a:ext cx="11673015" cy="9202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>
                <a:ln w="0"/>
              </a:rPr>
              <a:t>PRACA DOMOWA</a:t>
            </a:r>
          </a:p>
          <a:p>
            <a:pPr algn="ctr"/>
            <a:endParaRPr lang="pl-P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200" dirty="0">
                <a:ln w="0"/>
              </a:rPr>
              <a:t>       1.Skompletowanie załączników: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2200" b="1" dirty="0">
                <a:ln w="0"/>
                <a:solidFill>
                  <a:srgbClr val="FF0000"/>
                </a:solidFill>
              </a:rPr>
              <a:t>zaświadczenie o zameldowaniu </a:t>
            </a:r>
            <a:r>
              <a:rPr lang="pl-PL" sz="2200" dirty="0">
                <a:ln w="0"/>
                <a:solidFill>
                  <a:srgbClr val="FF0000"/>
                </a:solidFill>
              </a:rPr>
              <a:t>– </a:t>
            </a:r>
            <a:r>
              <a:rPr lang="pl-PL" sz="2200" dirty="0">
                <a:ln w="0"/>
              </a:rPr>
              <a:t>wydane nie wcześniej niż na 3 miesiące przed złożeniem wniosku;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2200" b="1" dirty="0">
                <a:ln w="0"/>
                <a:solidFill>
                  <a:srgbClr val="FF0000"/>
                </a:solidFill>
              </a:rPr>
              <a:t>dokumenty potwierdzające posiadanie tytułu prawnego do nieruchomości</a:t>
            </a:r>
            <a:r>
              <a:rPr lang="pl-PL" sz="2200" dirty="0">
                <a:ln w="0"/>
                <a:solidFill>
                  <a:srgbClr val="FF0000"/>
                </a:solidFill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2200" b="1" dirty="0">
                <a:ln w="0"/>
                <a:solidFill>
                  <a:srgbClr val="FF0000"/>
                </a:solidFill>
              </a:rPr>
              <a:t>z</a:t>
            </a:r>
            <a:r>
              <a:rPr lang="pl-PL" sz="2200" b="1" cap="none" spc="0" dirty="0">
                <a:ln w="0"/>
                <a:solidFill>
                  <a:srgbClr val="FF0000"/>
                </a:solidFill>
              </a:rPr>
              <a:t>gody współwłaścicieli nieruchomości, um</a:t>
            </a:r>
            <a:r>
              <a:rPr lang="pl-PL" sz="2200" b="1" dirty="0">
                <a:ln w="0"/>
                <a:solidFill>
                  <a:srgbClr val="FF0000"/>
                </a:solidFill>
              </a:rPr>
              <a:t>owa użyczenia nieruchomości</a:t>
            </a:r>
            <a:r>
              <a:rPr lang="pl-PL" sz="2200" dirty="0">
                <a:ln w="0"/>
                <a:solidFill>
                  <a:srgbClr val="FF0000"/>
                </a:solidFill>
              </a:rPr>
              <a:t>;</a:t>
            </a:r>
            <a:endParaRPr lang="pl-PL" sz="2200" b="0" cap="none" spc="0" dirty="0">
              <a:ln w="0"/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2200" b="1" dirty="0">
                <a:ln w="0"/>
                <a:solidFill>
                  <a:srgbClr val="FF0000"/>
                </a:solidFill>
              </a:rPr>
              <a:t>dokumentacja budowlana </a:t>
            </a:r>
            <a:r>
              <a:rPr lang="pl-PL" sz="2200" dirty="0">
                <a:ln w="0"/>
              </a:rPr>
              <a:t>(pozwolenia na budowę, zgłoszenia robót, kosztorys inwestorski, brak sprzeciwu);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2200" b="1" dirty="0">
                <a:ln w="0"/>
                <a:solidFill>
                  <a:srgbClr val="FF0000"/>
                </a:solidFill>
              </a:rPr>
              <a:t>Oferty cenowe </a:t>
            </a:r>
            <a:r>
              <a:rPr lang="pl-PL" sz="2200" dirty="0">
                <a:ln w="0"/>
              </a:rPr>
              <a:t>na koszty zawarte w zestawieniu rzeczowo- finansowym wniosku;</a:t>
            </a:r>
          </a:p>
          <a:p>
            <a:pPr lvl="1"/>
            <a:endParaRPr lang="pl-PL" sz="1600" b="0" cap="none" spc="0" dirty="0">
              <a:ln w="0"/>
            </a:endParaRPr>
          </a:p>
          <a:p>
            <a:pPr lvl="1"/>
            <a:r>
              <a:rPr lang="pl-PL" sz="2200" b="0" cap="none" spc="0" dirty="0">
                <a:ln w="0"/>
              </a:rPr>
              <a:t>2. Wypełnienie wniosku o przyznanie pomocy i pozostałych formularzy.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1600" b="0" cap="none" spc="0" dirty="0">
              <a:ln w="0"/>
            </a:endParaRPr>
          </a:p>
          <a:p>
            <a:pPr lvl="1"/>
            <a:r>
              <a:rPr lang="pl-PL" sz="2200" b="0" cap="none" spc="0" dirty="0">
                <a:ln w="0"/>
              </a:rPr>
              <a:t>3. Konsultacje w biurze LGD.</a:t>
            </a:r>
          </a:p>
          <a:p>
            <a:pPr lvl="1"/>
            <a:r>
              <a:rPr lang="pl-PL" sz="2200" dirty="0">
                <a:ln w="0"/>
              </a:rPr>
              <a:t>4. Na tabliczce informacyjnej znajdującej się w miejscu realizacji </a:t>
            </a:r>
            <a:r>
              <a:rPr lang="pl-PL" sz="2200">
                <a:ln w="0"/>
              </a:rPr>
              <a:t>operacji dozwolone </a:t>
            </a:r>
            <a:r>
              <a:rPr lang="pl-PL" sz="2200" dirty="0">
                <a:ln w="0"/>
              </a:rPr>
              <a:t>jest </a:t>
            </a:r>
          </a:p>
          <a:p>
            <a:pPr lvl="1"/>
            <a:r>
              <a:rPr lang="pl-PL" sz="2200" dirty="0">
                <a:ln w="0"/>
              </a:rPr>
              <a:t>    umieszczenie swojego </a:t>
            </a:r>
            <a:r>
              <a:rPr lang="pl-PL" sz="2200" dirty="0" err="1">
                <a:ln w="0"/>
              </a:rPr>
              <a:t>loga</a:t>
            </a:r>
            <a:r>
              <a:rPr lang="pl-PL" sz="2200" dirty="0">
                <a:ln w="0"/>
              </a:rPr>
              <a:t> za logiem LGD Ślężanie.</a:t>
            </a:r>
            <a:endParaRPr lang="pl-PL" sz="2200" b="0" cap="none" spc="0" dirty="0">
              <a:ln w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0" cap="none" spc="0" dirty="0">
              <a:ln w="0"/>
            </a:endParaRPr>
          </a:p>
          <a:p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95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BF9B-DD26-47B9-89C7-ACC10D5E7A9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11" y="153456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00" y="153456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66" y="104683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076" y="202228"/>
            <a:ext cx="1054699" cy="6950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572459" y="758732"/>
            <a:ext cx="7777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„Europejski Fundusz Rolny na rzecz Rozwoju Obszarów Wiejskich: Europa inwestująca w obszary wiejskie.”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3961" y="1035731"/>
            <a:ext cx="11484078" cy="80945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DZIĘKUJĘ ZA UWAGĘ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0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>
                <a:ln w="0"/>
                <a:solidFill>
                  <a:prstClr val="black"/>
                </a:solidFill>
                <a:latin typeface="Calibri" panose="020F0502020204030204"/>
              </a:rPr>
              <a:t>Joanna Szymańska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 razie pytań i wątpliwości prosimy o kontakt z Biurem LGD.                                                     </a:t>
            </a: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Stowarzyszenie "Ślężanie - Lokalna Grupa Działania"</a:t>
            </a:r>
            <a:b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ul. Kościuszki 7/9, 55-050 Sobótka</a:t>
            </a:r>
            <a:b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tel. 71 31 62 171,  e-mail biuro@slezanie.eu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www.slezanie.eu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Obraz 2" descr="C:\Users\intel\Desktop\1.png">
            <a:extLst>
              <a:ext uri="{FF2B5EF4-FFF2-40B4-BE49-F238E27FC236}">
                <a16:creationId xmlns:a16="http://schemas.microsoft.com/office/drawing/2014/main" id="{ADE7B21B-66E5-7C6B-80FF-D42EEF34C6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43581" y="3031958"/>
            <a:ext cx="2662293" cy="161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6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3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85" y="198882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62" y="186689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78" y="186689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069" y="198882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703871" y="893886"/>
            <a:ext cx="7360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442452" y="1424944"/>
            <a:ext cx="11287432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DOKUMENTY STRATEGICZNE</a:t>
            </a: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2452" y="1305342"/>
            <a:ext cx="109113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Rozporządzenie Ministra Rolnictwa i Rozwoju Wsi z 24.09.2015 r. w sprawie szczegółowych warunków i trybu przyznawania pomocy finansowej w ramach poddziałania „Wsparcie na wdrażanie operacji w ramach strategii rozwoju lokalnego kierowanego przez społeczność” objętego Programem Rozwoju Obszarów Wiejskich na lata 2014–2020 (z późniejszymi zmianami),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Lokalna Strategia Rozwoju,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Procedura wyboru operacji,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Statut i regulaminy LGD, 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Ogłoszenie o naborze wniosków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56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4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44" y="156846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50" y="170760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314" y="182953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850" y="182953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62117" y="877957"/>
            <a:ext cx="11120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825910" y="1451031"/>
            <a:ext cx="10527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87B49C-696F-DC84-0851-BC8D43B62280}"/>
              </a:ext>
            </a:extLst>
          </p:cNvPr>
          <p:cNvSpPr txBox="1"/>
          <p:nvPr/>
        </p:nvSpPr>
        <p:spPr>
          <a:xfrm>
            <a:off x="574411" y="1154956"/>
            <a:ext cx="11312787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4000" i="0" u="none" strike="noStrike" kern="1200" cap="all" spc="-6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Lokalna Strategia Rozwoju</a:t>
            </a:r>
          </a:p>
          <a:p>
            <a:pPr algn="ctr"/>
            <a:endParaRPr kumimoji="0" lang="pl-PL" sz="3600" b="1" i="0" u="none" strike="noStrike" kern="1200" cap="all" spc="-60" normalizeH="0" baseline="0" noProof="0" dirty="0">
              <a:ln>
                <a:noFill/>
              </a:ln>
              <a:effectLst/>
              <a:uLnTx/>
              <a:uFillTx/>
              <a:latin typeface="Arial Black"/>
              <a:ea typeface="+mj-ea"/>
              <a:cs typeface="+mj-cs"/>
            </a:endParaRPr>
          </a:p>
          <a:p>
            <a:r>
              <a:rPr lang="pl-PL" sz="3600" spc="-60" dirty="0">
                <a:ea typeface="+mj-ea"/>
                <a:cs typeface="Arial" panose="020B0604020202020204" pitchFamily="34" charset="0"/>
              </a:rPr>
              <a:t>Dostępna jest do pobrania na </a:t>
            </a:r>
          </a:p>
          <a:p>
            <a:r>
              <a:rPr lang="pl-PL" sz="3600" spc="-60" dirty="0">
                <a:ea typeface="+mj-ea"/>
                <a:cs typeface="Arial" panose="020B0604020202020204" pitchFamily="34" charset="0"/>
              </a:rPr>
              <a:t>stronie internetowej LGD Ślężanie </a:t>
            </a:r>
          </a:p>
          <a:p>
            <a:r>
              <a:rPr lang="pl-PL" sz="3600" spc="-60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www.slezanie.eu  </a:t>
            </a:r>
          </a:p>
          <a:p>
            <a:r>
              <a:rPr lang="pl-PL" sz="3600" spc="-60" dirty="0">
                <a:ea typeface="+mj-ea"/>
                <a:cs typeface="Arial" panose="020B0604020202020204" pitchFamily="34" charset="0"/>
              </a:rPr>
              <a:t>w zakładce PROW 2014-2020.    </a:t>
            </a:r>
          </a:p>
          <a:p>
            <a:pPr algn="ctr"/>
            <a:endParaRPr lang="pl-PL" sz="2400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2400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2400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2400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3600" b="1" cap="all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3600" b="1" cap="all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sz="3600" b="1" cap="all" spc="-60" dirty="0">
              <a:latin typeface="Arial Black"/>
              <a:ea typeface="+mj-ea"/>
              <a:cs typeface="+mj-cs"/>
            </a:endParaRPr>
          </a:p>
          <a:p>
            <a:pPr algn="ctr"/>
            <a:endParaRPr lang="pl-PL" b="1" dirty="0"/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:a16="http://schemas.microsoft.com/office/drawing/2014/main" id="{6961177C-3486-7E40-3056-00C2BF7BA6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48" y="1849960"/>
            <a:ext cx="3237245" cy="45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5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2" y="160443"/>
            <a:ext cx="853514" cy="5730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18" y="192397"/>
            <a:ext cx="560881" cy="585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11" y="143625"/>
            <a:ext cx="1335140" cy="7925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850" y="192397"/>
            <a:ext cx="1054699" cy="6950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387860" y="797674"/>
            <a:ext cx="7461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294969" y="1070740"/>
            <a:ext cx="11718980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>
                <a:ln w="0"/>
              </a:rPr>
              <a:t>LSR – cele oraz przedsięwzięcia</a:t>
            </a:r>
          </a:p>
          <a:p>
            <a:pPr algn="ctr"/>
            <a:endParaRPr lang="pl-PL" sz="800" dirty="0">
              <a:ln w="0"/>
            </a:endParaRPr>
          </a:p>
          <a:p>
            <a:r>
              <a:rPr lang="pl-PL" sz="2000" dirty="0">
                <a:ln w="0"/>
              </a:rPr>
              <a:t>Cel ogólny 1: </a:t>
            </a:r>
          </a:p>
          <a:p>
            <a:r>
              <a:rPr lang="pl-PL" sz="2000" dirty="0">
                <a:ln w="0"/>
              </a:rPr>
              <a:t>Wsparcie rozwoju gospodarczego obszaru LSR do 2022 r. </a:t>
            </a:r>
          </a:p>
          <a:p>
            <a:endParaRPr lang="pl-PL" sz="900" dirty="0">
              <a:ln w="0"/>
              <a:solidFill>
                <a:srgbClr val="FF0000"/>
              </a:solidFill>
            </a:endParaRPr>
          </a:p>
          <a:p>
            <a:endParaRPr lang="pl-PL" sz="900" dirty="0">
              <a:ln w="0"/>
              <a:solidFill>
                <a:srgbClr val="FF0000"/>
              </a:solidFill>
            </a:endParaRPr>
          </a:p>
          <a:p>
            <a:r>
              <a:rPr lang="pl-PL" sz="2000" dirty="0">
                <a:ln w="0"/>
                <a:solidFill>
                  <a:srgbClr val="FF0000"/>
                </a:solidFill>
              </a:rPr>
              <a:t>Cel ogólny 2: </a:t>
            </a:r>
          </a:p>
          <a:p>
            <a:r>
              <a:rPr lang="pl-PL" sz="2800" b="1" dirty="0">
                <a:ln w="0"/>
                <a:solidFill>
                  <a:srgbClr val="FF0000"/>
                </a:solidFill>
              </a:rPr>
              <a:t>Zwiększenie atrakcyjności obszaru LSR do 2022 r.</a:t>
            </a:r>
          </a:p>
          <a:p>
            <a:pPr lvl="1"/>
            <a:r>
              <a:rPr lang="pl-PL" sz="2000" dirty="0">
                <a:ln w="0"/>
                <a:solidFill>
                  <a:srgbClr val="FF0000"/>
                </a:solidFill>
              </a:rPr>
              <a:t>Cel szczegółowy 2.1.</a:t>
            </a:r>
          </a:p>
          <a:p>
            <a:pPr lvl="1"/>
            <a:r>
              <a:rPr lang="pl-PL" sz="2400" b="1" dirty="0">
                <a:ln w="0"/>
                <a:solidFill>
                  <a:srgbClr val="FF0000"/>
                </a:solidFill>
              </a:rPr>
              <a:t>Rozbudowa i poprawa standardu infrastruktury turystycznej, rekreacyjnej i kulturalnej oraz rewitalizacja i poprawa estetyki przestrzeni publicznej na obszarze LSR do 2022 r.</a:t>
            </a:r>
          </a:p>
          <a:p>
            <a:pPr lvl="2"/>
            <a:r>
              <a:rPr lang="pl-PL" sz="2000" dirty="0">
                <a:ln w="0"/>
                <a:solidFill>
                  <a:srgbClr val="FF0000"/>
                </a:solidFill>
              </a:rPr>
              <a:t>Przedsięwzięcie 2.1.2.</a:t>
            </a:r>
          </a:p>
          <a:p>
            <a:pPr lvl="2"/>
            <a:r>
              <a:rPr lang="pl-PL" sz="2400" b="1" dirty="0">
                <a:ln w="0"/>
                <a:solidFill>
                  <a:srgbClr val="FF0000"/>
                </a:solidFill>
              </a:rPr>
              <a:t>Rozbudowa i poprawa standardu infrastruktury turystycznej i rekreacyjnej na obszarze LSR – projekt grantowy</a:t>
            </a:r>
            <a:r>
              <a:rPr lang="pl-PL" sz="2400" dirty="0">
                <a:ln w="0"/>
                <a:solidFill>
                  <a:srgbClr val="FF0000"/>
                </a:solidFill>
              </a:rPr>
              <a:t>.</a:t>
            </a:r>
          </a:p>
          <a:p>
            <a:endParaRPr lang="pl-PL" sz="1600" dirty="0">
              <a:ln w="0"/>
            </a:endParaRPr>
          </a:p>
          <a:p>
            <a:r>
              <a:rPr lang="pl-PL" sz="2000" dirty="0">
                <a:ln w="0"/>
              </a:rPr>
              <a:t>Cel ogólny 3: </a:t>
            </a:r>
          </a:p>
          <a:p>
            <a:r>
              <a:rPr lang="pl-PL" sz="2000" dirty="0">
                <a:ln w="0"/>
              </a:rPr>
              <a:t>Aktywizacja mieszkańców obszaru LSR do 2022 r.</a:t>
            </a:r>
          </a:p>
          <a:p>
            <a:pPr algn="ctr"/>
            <a:endPara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98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6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9" y="153456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33" y="153456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184" y="153456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850" y="202228"/>
            <a:ext cx="1054699" cy="69500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857998" y="778140"/>
            <a:ext cx="104811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99694" y="715941"/>
            <a:ext cx="11956026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l-PL" sz="2000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pl-PL" sz="4000" dirty="0">
                <a:ln w="0"/>
              </a:rPr>
              <a:t>KTO MOŻE OTRZYMAĆ POMOC</a:t>
            </a:r>
          </a:p>
          <a:p>
            <a:pPr algn="ctr"/>
            <a:endParaRPr lang="pl-PL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000" b="1" dirty="0">
                <a:ln w="0"/>
              </a:rPr>
              <a:t>1.Osoba fizyczna:</a:t>
            </a:r>
          </a:p>
          <a:p>
            <a:pPr lvl="1"/>
            <a:r>
              <a:rPr lang="pl-PL" sz="2000" dirty="0">
                <a:ln w="0"/>
              </a:rPr>
              <a:t>-     pełnoletnia;</a:t>
            </a:r>
          </a:p>
          <a:p>
            <a:pPr lvl="1"/>
            <a:r>
              <a:rPr lang="pl-PL" sz="2000" dirty="0">
                <a:ln w="0"/>
              </a:rPr>
              <a:t>-     posiadająca obywatelstwo państwa członkowskiego UE;</a:t>
            </a:r>
          </a:p>
          <a:p>
            <a:pPr marL="800100" lvl="1" indent="-342900">
              <a:buFontTx/>
              <a:buChar char="-"/>
            </a:pPr>
            <a:r>
              <a:rPr lang="pl-PL" sz="2000" dirty="0">
                <a:ln w="0"/>
              </a:rPr>
              <a:t>zamieszkująca obszar wiejski LRS (konieczność przedłożenia zaświadczenia o zameldowaniu)</a:t>
            </a:r>
          </a:p>
          <a:p>
            <a:endParaRPr lang="pl-PL" sz="1600" b="0" cap="none" spc="0" dirty="0">
              <a:ln w="0"/>
              <a:solidFill>
                <a:schemeClr val="tx1"/>
              </a:solidFill>
            </a:endParaRPr>
          </a:p>
          <a:p>
            <a:r>
              <a:rPr lang="pl-PL" sz="2000" b="1" dirty="0">
                <a:ln w="0"/>
              </a:rPr>
              <a:t>2.Osoba prawna:</a:t>
            </a:r>
          </a:p>
          <a:p>
            <a:pPr lvl="1"/>
            <a:r>
              <a:rPr lang="pl-PL" sz="2000" dirty="0">
                <a:ln w="0"/>
              </a:rPr>
              <a:t>-     np. JST, organizacje pozarządowe, instytucje</a:t>
            </a:r>
          </a:p>
          <a:p>
            <a:pPr marL="800100" lvl="1" indent="-342900">
              <a:buFontTx/>
              <a:buChar char="-"/>
            </a:pPr>
            <a:r>
              <a:rPr lang="pl-PL" sz="2000" cap="none" spc="0" dirty="0">
                <a:ln w="0"/>
                <a:solidFill>
                  <a:schemeClr val="tx1"/>
                </a:solidFill>
              </a:rPr>
              <a:t>z wyłączeniem województwa;</a:t>
            </a:r>
          </a:p>
          <a:p>
            <a:pPr marL="800100" lvl="1" indent="-342900">
              <a:buFontTx/>
              <a:buChar char="-"/>
            </a:pPr>
            <a:r>
              <a:rPr lang="pl-PL" sz="2000" cap="none" spc="0" dirty="0">
                <a:ln w="0"/>
                <a:solidFill>
                  <a:schemeClr val="tx1"/>
                </a:solidFill>
              </a:rPr>
              <a:t>jeżeli siedziba tej osoby lub jej oddziału znajduje się na obszarze wiejskim objętym LSR.</a:t>
            </a:r>
          </a:p>
          <a:p>
            <a:pPr marL="342900" indent="-342900">
              <a:buFontTx/>
              <a:buChar char="-"/>
            </a:pPr>
            <a:endParaRPr lang="pl-PL" sz="1600" dirty="0">
              <a:ln w="0"/>
            </a:endParaRPr>
          </a:p>
          <a:p>
            <a:r>
              <a:rPr lang="pl-PL" sz="2000" b="1" cap="none" spc="0" dirty="0">
                <a:ln w="0"/>
                <a:solidFill>
                  <a:schemeClr val="tx1"/>
                </a:solidFill>
              </a:rPr>
              <a:t>3. </a:t>
            </a:r>
            <a:r>
              <a:rPr lang="pl-PL" sz="2000" b="1" dirty="0">
                <a:ln w="0"/>
              </a:rPr>
              <a:t>J</a:t>
            </a:r>
            <a:r>
              <a:rPr lang="pl-PL" sz="2000" b="1" cap="none" spc="0" dirty="0">
                <a:ln w="0"/>
                <a:solidFill>
                  <a:schemeClr val="tx1"/>
                </a:solidFill>
              </a:rPr>
              <a:t>ednostka organizacyjna nieposiadająca osobowości prawnej: </a:t>
            </a:r>
          </a:p>
          <a:p>
            <a:pPr marL="800100" lvl="1" indent="-342900">
              <a:buFontTx/>
              <a:buChar char="-"/>
            </a:pPr>
            <a:r>
              <a:rPr lang="pl-PL" sz="2000" cap="none" spc="0" dirty="0">
                <a:ln w="0"/>
                <a:solidFill>
                  <a:schemeClr val="tx1"/>
                </a:solidFill>
              </a:rPr>
              <a:t>np. wspólnoty mieszkaniowe, stowarzyszenia zwykłe, kluby sportowe podlegające nadzorowi Starosty</a:t>
            </a:r>
          </a:p>
          <a:p>
            <a:pPr marL="800100" lvl="1" indent="-342900">
              <a:buFontTx/>
              <a:buChar char="-"/>
            </a:pPr>
            <a:r>
              <a:rPr lang="pl-PL" sz="2000" cap="none" spc="0" dirty="0">
                <a:ln w="0"/>
                <a:solidFill>
                  <a:schemeClr val="tx1"/>
                </a:solidFill>
              </a:rPr>
              <a:t>jeżeli siedziba tej jednostki lub jej oddziału znajduje się na obszarze wiejskim objętym LSR.</a:t>
            </a: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2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7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24" y="163289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766" y="163289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717" y="114516"/>
            <a:ext cx="1335140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927" y="212061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78282" y="816530"/>
            <a:ext cx="795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„</a:t>
            </a:r>
            <a:r>
              <a:rPr lang="pl-PL" sz="1200" dirty="0"/>
              <a:t>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1278469"/>
            <a:ext cx="11474244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</a:rPr>
              <a:t>KTO MOŻE OTRZYMAĆ POMOC</a:t>
            </a:r>
          </a:p>
          <a:p>
            <a:pPr algn="ctr"/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r>
              <a:rPr lang="pl-PL" sz="2400" b="1" cap="none" spc="0" dirty="0">
                <a:ln w="0"/>
              </a:rPr>
              <a:t>ZASADA</a:t>
            </a:r>
            <a:r>
              <a:rPr lang="pl-PL" sz="2400" cap="none" spc="0" dirty="0">
                <a:ln w="0"/>
              </a:rPr>
              <a:t>:  Wnioskodawca </a:t>
            </a:r>
            <a:r>
              <a:rPr lang="pl-PL" sz="2400" cap="none" spc="0" dirty="0">
                <a:ln w="0"/>
                <a:solidFill>
                  <a:srgbClr val="FF0000"/>
                </a:solidFill>
              </a:rPr>
              <a:t>nie wykonuje działalności gospodarczej, </a:t>
            </a:r>
            <a:r>
              <a:rPr lang="pl-PL" sz="2400" cap="none" spc="0" dirty="0">
                <a:ln w="0"/>
              </a:rPr>
              <a:t>do której stosuje się </a:t>
            </a:r>
          </a:p>
          <a:p>
            <a:r>
              <a:rPr lang="pl-PL" sz="2400" dirty="0">
                <a:ln w="0"/>
              </a:rPr>
              <a:t>                  </a:t>
            </a:r>
            <a:r>
              <a:rPr lang="pl-PL" sz="2400" cap="none" spc="0" dirty="0">
                <a:ln w="0"/>
              </a:rPr>
              <a:t>przepisy ustawy z dnia 6 marca 2018 r. - Prawo przedsiębiorców.</a:t>
            </a:r>
          </a:p>
          <a:p>
            <a:endParaRPr lang="pl-PL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400" b="1" dirty="0">
                <a:ln w="0"/>
              </a:rPr>
              <a:t>WYJĄTEK</a:t>
            </a:r>
            <a:r>
              <a:rPr lang="pl-PL" sz="2400" dirty="0">
                <a:ln w="0"/>
              </a:rPr>
              <a:t>: Wnioskodawca zgodnie ze swoim statutem, w ramach swojej struktury </a:t>
            </a:r>
          </a:p>
          <a:p>
            <a:r>
              <a:rPr lang="pl-PL" sz="2400" dirty="0">
                <a:ln w="0"/>
              </a:rPr>
              <a:t>                  organizacyjnej powołał jednostki organizacyjne takie jak sekcje lub koła. W tym </a:t>
            </a:r>
          </a:p>
          <a:p>
            <a:r>
              <a:rPr lang="pl-PL" sz="2400" dirty="0">
                <a:ln w="0"/>
              </a:rPr>
              <a:t>                  przypadku pomoc jest wypłacana nawet gdy wnioskodawca wykonuje działalność </a:t>
            </a:r>
          </a:p>
          <a:p>
            <a:r>
              <a:rPr lang="pl-PL" sz="2400" dirty="0">
                <a:ln w="0"/>
              </a:rPr>
              <a:t>                  gospodarczą, jeżeli:</a:t>
            </a:r>
          </a:p>
          <a:p>
            <a:pPr marL="1714500" lvl="3" indent="-342900">
              <a:buFontTx/>
              <a:buChar char="-"/>
            </a:pPr>
            <a:r>
              <a:rPr lang="pl-PL" sz="2400" dirty="0">
                <a:ln w="0"/>
              </a:rPr>
              <a:t>realizacja zadania, na które jest udzielany grant, nie jest związany                              z przedmiotem tej działalności, a</a:t>
            </a:r>
            <a:r>
              <a:rPr lang="pl-PL" sz="2400" cap="none" spc="0" dirty="0">
                <a:ln w="0"/>
              </a:rPr>
              <a:t>le jest związana z przedmiotem działalności jednostki organizacyjnej wnioskodawcy.</a:t>
            </a:r>
          </a:p>
          <a:p>
            <a:endParaRPr lang="pl-PL" sz="2000" b="0" cap="none" spc="0" dirty="0">
              <a:ln w="0"/>
            </a:endParaRPr>
          </a:p>
          <a:p>
            <a:pPr algn="ctr"/>
            <a:endParaRPr lang="pl-PL" sz="5400" dirty="0">
              <a:ln w="0"/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05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8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89" y="192786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04" y="180593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92" y="127002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535" y="125724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88732" y="825879"/>
            <a:ext cx="7177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3548" y="1102878"/>
            <a:ext cx="11621728" cy="105259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1000" dirty="0">
              <a:ln w="0"/>
            </a:endParaRPr>
          </a:p>
          <a:p>
            <a:pPr algn="ctr"/>
            <a:r>
              <a:rPr lang="pl-PL" sz="4000" dirty="0">
                <a:ln w="0"/>
              </a:rPr>
              <a:t>LIMITY POMOCY I POZIOM DOFINANSOWANIA</a:t>
            </a:r>
          </a:p>
          <a:p>
            <a:pPr algn="ctr"/>
            <a:endParaRPr lang="pl-PL" sz="800" dirty="0">
              <a:ln w="0"/>
            </a:endParaRPr>
          </a:p>
          <a:p>
            <a:pPr algn="ctr"/>
            <a:endParaRPr lang="pl-PL" sz="14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Wysokość pomocy przyznanej na </a:t>
            </a:r>
            <a:r>
              <a:rPr lang="pl-PL" sz="2000" b="1" dirty="0">
                <a:ln w="0"/>
              </a:rPr>
              <a:t>projekt grantowy </a:t>
            </a:r>
            <a:r>
              <a:rPr lang="pl-PL" sz="2000" dirty="0">
                <a:ln w="0"/>
              </a:rPr>
              <a:t>to maksymalnie </a:t>
            </a:r>
            <a:r>
              <a:rPr lang="pl-PL" sz="2000" b="1" dirty="0">
                <a:ln w="0"/>
              </a:rPr>
              <a:t>300 tys. zł;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b="1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Jeden </a:t>
            </a:r>
            <a:r>
              <a:rPr lang="pl-PL" sz="2000" b="1" dirty="0">
                <a:ln w="0"/>
              </a:rPr>
              <a:t>projekt grantowy </a:t>
            </a:r>
            <a:r>
              <a:rPr lang="pl-PL" sz="2000" dirty="0">
                <a:ln w="0"/>
              </a:rPr>
              <a:t>musi składać się z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minimum 2 grantów</a:t>
            </a:r>
            <a:r>
              <a:rPr lang="pl-PL" sz="2000" dirty="0">
                <a:ln w="0"/>
                <a:solidFill>
                  <a:srgbClr val="FF0000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Wysokość pomocy przyznanej jednemu </a:t>
            </a:r>
            <a:r>
              <a:rPr lang="pl-PL" sz="2000" dirty="0" err="1">
                <a:ln w="0"/>
              </a:rPr>
              <a:t>grantobiorcy</a:t>
            </a:r>
            <a:r>
              <a:rPr lang="pl-PL" sz="2000" dirty="0">
                <a:ln w="0"/>
              </a:rPr>
              <a:t> to maksymalnie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110 tys. zł  </a:t>
            </a:r>
            <a:r>
              <a:rPr lang="pl-PL" sz="2000" dirty="0">
                <a:ln w="0"/>
              </a:rPr>
              <a:t>w ramach  </a:t>
            </a:r>
            <a:r>
              <a:rPr lang="pl-PL" sz="2000" b="1" dirty="0">
                <a:ln w="0"/>
              </a:rPr>
              <a:t>projektów grantowych </a:t>
            </a:r>
            <a:r>
              <a:rPr lang="pl-PL" sz="2000" dirty="0">
                <a:ln w="0"/>
              </a:rPr>
              <a:t>realizowanych przez daną LGD;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Limit środków w ramach naboru LGD wynosi </a:t>
            </a:r>
            <a:r>
              <a:rPr lang="pl-PL" sz="2000" dirty="0">
                <a:ln w="0"/>
                <a:solidFill>
                  <a:srgbClr val="FF0000"/>
                </a:solidFill>
              </a:rPr>
              <a:t>45 280,04 euro</a:t>
            </a:r>
          </a:p>
          <a:p>
            <a:pPr lvl="1"/>
            <a:r>
              <a:rPr lang="pl-PL" sz="2000" dirty="0">
                <a:ln w="0"/>
              </a:rPr>
              <a:t>      Po kursie indykatywnym: </a:t>
            </a:r>
            <a:r>
              <a:rPr lang="pl-PL" sz="2000" dirty="0">
                <a:ln w="0"/>
                <a:solidFill>
                  <a:srgbClr val="FF0000"/>
                </a:solidFill>
              </a:rPr>
              <a:t>181 120,16 zł.</a:t>
            </a:r>
            <a:endParaRPr lang="pl-PL" sz="800" dirty="0">
              <a:ln w="0"/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Wysokość pomocy przyznanej na </a:t>
            </a:r>
            <a:r>
              <a:rPr lang="pl-PL" sz="2000" b="1" dirty="0">
                <a:ln w="0"/>
              </a:rPr>
              <a:t>jeden grant </a:t>
            </a:r>
            <a:r>
              <a:rPr lang="pl-PL" sz="2000" dirty="0">
                <a:ln w="0"/>
              </a:rPr>
              <a:t>wynosi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minimalnie 5 000 zł ale nie więcej niż 50 000 zł </a:t>
            </a:r>
            <a:r>
              <a:rPr lang="pl-PL" sz="2000" dirty="0">
                <a:ln w="0"/>
              </a:rPr>
              <a:t>w ramach </a:t>
            </a:r>
            <a:r>
              <a:rPr lang="pl-PL" sz="2000" b="1" dirty="0">
                <a:ln w="0"/>
              </a:rPr>
              <a:t>projektu grantowego </a:t>
            </a:r>
            <a:r>
              <a:rPr lang="pl-PL" sz="2000" dirty="0">
                <a:ln w="0"/>
              </a:rPr>
              <a:t>i nie więcej niż wynosi wartość tego projektu.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Suma grantów udzielonych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jednostkom sektora finansów publicznych</a:t>
            </a:r>
            <a:r>
              <a:rPr lang="pl-PL" sz="2000" dirty="0">
                <a:ln w="0"/>
                <a:solidFill>
                  <a:srgbClr val="FF0000"/>
                </a:solidFill>
              </a:rPr>
              <a:t> </a:t>
            </a:r>
            <a:r>
              <a:rPr lang="pl-PL" sz="2000" dirty="0">
                <a:ln w="0"/>
              </a:rPr>
              <a:t>w ramach </a:t>
            </a:r>
            <a:r>
              <a:rPr lang="pl-PL" sz="2000" b="1" dirty="0">
                <a:ln w="0"/>
              </a:rPr>
              <a:t>danego projektu grantowego</a:t>
            </a:r>
            <a:r>
              <a:rPr lang="pl-PL" sz="2000" dirty="0">
                <a:ln w="0"/>
              </a:rPr>
              <a:t> nie może przekroczyć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20%</a:t>
            </a:r>
            <a:r>
              <a:rPr lang="pl-PL" sz="2000" dirty="0">
                <a:ln w="0"/>
              </a:rPr>
              <a:t> kwoty przyznanych środków.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ln w="0"/>
                <a:solidFill>
                  <a:srgbClr val="FF0000"/>
                </a:solidFill>
              </a:rPr>
              <a:t>Poziom dofinansowania </a:t>
            </a:r>
            <a:r>
              <a:rPr lang="pl-PL" sz="2000" dirty="0">
                <a:ln w="0"/>
              </a:rPr>
              <a:t>wynosi do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99 %</a:t>
            </a:r>
            <a:r>
              <a:rPr lang="pl-PL" sz="2000" dirty="0">
                <a:ln w="0"/>
              </a:rPr>
              <a:t> kosztów kwalifikowalnych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800" dirty="0">
              <a:ln w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</a:rPr>
              <a:t>Minimalny wymagany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wkład własny </a:t>
            </a:r>
            <a:r>
              <a:rPr lang="pl-PL" sz="2000" dirty="0">
                <a:ln w="0"/>
              </a:rPr>
              <a:t>wynosi </a:t>
            </a:r>
            <a:r>
              <a:rPr lang="pl-PL" sz="2000" b="1" dirty="0">
                <a:ln w="0"/>
                <a:solidFill>
                  <a:srgbClr val="FF0000"/>
                </a:solidFill>
              </a:rPr>
              <a:t>1 %</a:t>
            </a:r>
          </a:p>
          <a:p>
            <a:endParaRPr lang="pl-PL" sz="2000" dirty="0">
              <a:ln w="0"/>
            </a:endParaRPr>
          </a:p>
          <a:p>
            <a:pPr algn="ctr"/>
            <a:endParaRPr lang="pl-PL" sz="240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dirty="0">
              <a:ln w="0"/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0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F9B-DD26-47B9-89C7-ACC10D5E7A92}" type="slidenum">
              <a:rPr lang="pl-PL" smtClean="0"/>
              <a:t>9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98" y="163289"/>
            <a:ext cx="853514" cy="5730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84" y="163289"/>
            <a:ext cx="560881" cy="5852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37" y="163289"/>
            <a:ext cx="1341236" cy="7925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741" y="212061"/>
            <a:ext cx="1054699" cy="69500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63194" y="817338"/>
            <a:ext cx="7334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„Europejski Fundusz Rolny na rzecz Rozwoju Obszarów Wiejskich: Europa inwestująca w obszary wiejskie.”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7283" y="1086009"/>
            <a:ext cx="1165181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800" b="0" cap="none" spc="0" dirty="0">
              <a:ln w="0"/>
              <a:solidFill>
                <a:schemeClr val="tx1"/>
              </a:solidFill>
            </a:endParaRPr>
          </a:p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</a:rPr>
              <a:t>FORMA I WARUNKI POMOCY</a:t>
            </a:r>
          </a:p>
          <a:p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r>
              <a:rPr lang="pl-PL" sz="2000" b="0" cap="none" spc="0" dirty="0">
                <a:ln w="0"/>
                <a:solidFill>
                  <a:schemeClr val="tx1"/>
                </a:solidFill>
              </a:rPr>
              <a:t>Wsparcie będzie przekazywane w dwóch transzach</a:t>
            </a:r>
            <a:r>
              <a:rPr lang="pl-PL" sz="2000" b="1" dirty="0">
                <a:ln w="0"/>
              </a:rPr>
              <a:t>: </a:t>
            </a:r>
            <a:r>
              <a:rPr lang="pl-PL" sz="2000" b="0" cap="none" spc="0" dirty="0">
                <a:ln w="0"/>
                <a:solidFill>
                  <a:schemeClr val="tx1"/>
                </a:solidFill>
              </a:rPr>
              <a:t> </a:t>
            </a:r>
          </a:p>
          <a:p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r>
              <a:rPr lang="pl-PL" sz="2000" b="1" cap="none" spc="0" dirty="0">
                <a:ln w="0"/>
                <a:solidFill>
                  <a:schemeClr val="tx1"/>
                </a:solidFill>
              </a:rPr>
              <a:t>-</a:t>
            </a:r>
            <a:r>
              <a:rPr lang="pl-PL" sz="20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pl-PL" sz="2000" b="1" cap="none" spc="0" dirty="0">
                <a:ln w="0"/>
                <a:solidFill>
                  <a:schemeClr val="tx1"/>
                </a:solidFill>
              </a:rPr>
              <a:t>I transza to 80% </a:t>
            </a:r>
            <a:r>
              <a:rPr lang="pl-PL" sz="2000" cap="none" spc="0" dirty="0">
                <a:ln w="0"/>
                <a:solidFill>
                  <a:schemeClr val="tx1"/>
                </a:solidFill>
              </a:rPr>
              <a:t>kwoty przyznanego grantu wypłacana po podpisania umowy o powierzenie grantu z LGD.</a:t>
            </a:r>
          </a:p>
          <a:p>
            <a:pPr lvl="4"/>
            <a:r>
              <a:rPr lang="pl-PL" sz="2000" dirty="0" err="1">
                <a:ln w="0"/>
              </a:rPr>
              <a:t>Grantobiorca</a:t>
            </a:r>
            <a:r>
              <a:rPr lang="pl-PL" sz="2000" dirty="0">
                <a:ln w="0"/>
              </a:rPr>
              <a:t> winien dołożyć pozostałą kwotę, tak aby zrealizować operację zgodnie z zestawieniem rzeczowo-finansowym wniosku w całości.</a:t>
            </a:r>
          </a:p>
          <a:p>
            <a:endParaRPr lang="pl-PL" sz="1200" cap="none" spc="0" dirty="0">
              <a:ln w="0"/>
              <a:solidFill>
                <a:schemeClr val="tx1"/>
              </a:solidFill>
            </a:endParaRPr>
          </a:p>
          <a:p>
            <a:r>
              <a:rPr lang="pl-PL" sz="2000" b="1" dirty="0">
                <a:ln w="0"/>
              </a:rPr>
              <a:t>- II transza to 20% </a:t>
            </a:r>
            <a:r>
              <a:rPr lang="pl-PL" sz="2000" dirty="0">
                <a:ln w="0"/>
              </a:rPr>
              <a:t>kwoty przyznanego grantu wypłacana po zrealizowaniu operacji zgodnie z zestawieniem    </a:t>
            </a:r>
          </a:p>
          <a:p>
            <a:r>
              <a:rPr lang="pl-PL" sz="2000" dirty="0">
                <a:ln w="0"/>
              </a:rPr>
              <a:t>                                  rzeczowo-finansowym wniosku oraz złożeniu rozliczenia i sprawozdania z realizacji grantu, </a:t>
            </a:r>
          </a:p>
          <a:p>
            <a:r>
              <a:rPr lang="pl-PL" sz="2000" dirty="0">
                <a:ln w="0"/>
              </a:rPr>
              <a:t>                                  które jest prawidłowe i zaakceptowane przez LGD. </a:t>
            </a:r>
            <a:endParaRPr lang="pl-PL" sz="2000" cap="none" spc="0" dirty="0">
              <a:ln w="0"/>
              <a:solidFill>
                <a:schemeClr val="tx1"/>
              </a:solidFill>
            </a:endParaRPr>
          </a:p>
          <a:p>
            <a:endParaRPr lang="pl-PL" sz="1200" b="0" cap="none" spc="0" dirty="0">
              <a:ln w="0"/>
              <a:solidFill>
                <a:schemeClr val="tx1"/>
              </a:solidFill>
            </a:endParaRPr>
          </a:p>
          <a:p>
            <a:pPr lvl="1" algn="just"/>
            <a:r>
              <a:rPr lang="pl-PL" sz="2000" dirty="0">
                <a:ln w="0"/>
              </a:rPr>
              <a:t>O</a:t>
            </a:r>
            <a:r>
              <a:rPr lang="pl-PL" sz="2000" b="0" cap="none" spc="0" dirty="0">
                <a:ln w="0"/>
                <a:solidFill>
                  <a:schemeClr val="tx1"/>
                </a:solidFill>
              </a:rPr>
              <a:t>peracja będzie realizowana nie więcej niż w 2 etapach, a wykonanie zakresu rzeczowego zgodnie z zestawieniem rzeczowo-finansowym operacji, w tym poniesienie przez </a:t>
            </a:r>
            <a:r>
              <a:rPr lang="pl-PL" sz="2000" b="0" cap="none" spc="0" dirty="0" err="1">
                <a:ln w="0"/>
                <a:solidFill>
                  <a:schemeClr val="tx1"/>
                </a:solidFill>
              </a:rPr>
              <a:t>grantobiorcę</a:t>
            </a:r>
            <a:r>
              <a:rPr lang="pl-PL" sz="2000" b="0" cap="none" spc="0" dirty="0">
                <a:ln w="0"/>
                <a:solidFill>
                  <a:schemeClr val="tx1"/>
                </a:solidFill>
              </a:rPr>
              <a:t> kosztów kwalifikowalnych operacji oraz złożenie wniosku o płatność końcową wypłacaną po zrealizowaniu całej operacji, nastąpi </a:t>
            </a:r>
            <a:r>
              <a:rPr lang="pl-PL" sz="2000" b="1" cap="none" spc="0" dirty="0">
                <a:ln w="0"/>
                <a:solidFill>
                  <a:srgbClr val="FF0000"/>
                </a:solidFill>
              </a:rPr>
              <a:t>nie później niż  do dnia 30 czerwca 2024 r.;</a:t>
            </a:r>
          </a:p>
          <a:p>
            <a:endParaRPr lang="pl-PL" sz="20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3600" dirty="0">
              <a:ln w="0"/>
            </a:endParaRPr>
          </a:p>
          <a:p>
            <a:pPr algn="ctr"/>
            <a:endParaRPr lang="pl-PL" sz="3600" b="0" cap="none" spc="0" dirty="0">
              <a:ln w="0"/>
              <a:solidFill>
                <a:schemeClr val="tx1"/>
              </a:solidFill>
            </a:endParaRPr>
          </a:p>
          <a:p>
            <a:pPr algn="ctr"/>
            <a:endParaRPr lang="pl-PL" sz="3600" dirty="0">
              <a:ln w="0"/>
            </a:endParaRPr>
          </a:p>
          <a:p>
            <a:pPr algn="ctr"/>
            <a:endParaRPr lang="pl-PL" sz="36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2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2273</Words>
  <Application>Microsoft Office PowerPoint</Application>
  <PresentationFormat>Panoramiczny</PresentationFormat>
  <Paragraphs>410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Motyw pakietu Office</vt:lpstr>
      <vt:lpstr>ZASADY PRZYZNAWANIA POMOCY W RAMACH LSR     INFRASTRUKTURA TURYSTYCZNA I REKREACYJNA – GRANTY 2023</vt:lpstr>
      <vt:lpstr>Lokalna Grupa Działania Ślężanie  Gminy członkowskie:                                                     Dzierżoniów,  Jordanów Śląski,  Łagiewniki,   Marcinowice,  Mietków,   Niemcza,   Piława Górna,  Sobótka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VILLAGE</dc:title>
  <dc:creator>jczaplinska</dc:creator>
  <cp:lastModifiedBy>admin</cp:lastModifiedBy>
  <cp:revision>76</cp:revision>
  <dcterms:created xsi:type="dcterms:W3CDTF">2023-04-17T08:48:04Z</dcterms:created>
  <dcterms:modified xsi:type="dcterms:W3CDTF">2023-08-30T06:27:01Z</dcterms:modified>
</cp:coreProperties>
</file>