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9" r:id="rId10"/>
    <p:sldId id="270" r:id="rId11"/>
    <p:sldId id="277" r:id="rId12"/>
    <p:sldId id="275" r:id="rId13"/>
    <p:sldId id="271" r:id="rId14"/>
    <p:sldId id="264" r:id="rId15"/>
    <p:sldId id="26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6" cy="1927226"/>
          </a:xfrm>
        </p:spPr>
        <p:txBody>
          <a:bodyPr anchor="b"/>
          <a:lstStyle>
            <a:lvl1pPr>
              <a:defRPr sz="5400" cap="all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85800" y="3505196"/>
            <a:ext cx="6400800" cy="1752603"/>
          </a:xfrm>
        </p:spPr>
        <p:txBody>
          <a:bodyPr/>
          <a:lstStyle>
            <a:lvl1pPr marL="0" indent="0">
              <a:buNone/>
              <a:defRPr>
                <a:solidFill>
                  <a:srgbClr val="57576E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54D22C-8C3A-4926-B4DC-4FBB5B83D7DC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FFF2CA-0BFD-47F9-9892-3DD76F8B3011}" type="slidenum">
              <a:t>‹#›</a:t>
            </a:fld>
            <a:endParaRPr lang="pl-PL"/>
          </a:p>
        </p:txBody>
      </p:sp>
      <p:cxnSp>
        <p:nvCxnSpPr>
          <p:cNvPr id="7" name="Straight Connector 7"/>
          <p:cNvCxnSpPr/>
          <p:nvPr/>
        </p:nvCxnSpPr>
        <p:spPr>
          <a:xfrm>
            <a:off x="685800" y="3398523"/>
            <a:ext cx="7848596" cy="1581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29167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DF772B-516A-48FF-89F8-928930BBB33F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253B66-FDD5-40FD-B363-5FF732A0698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36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609603"/>
            <a:ext cx="2057400" cy="5867403"/>
          </a:xfrm>
        </p:spPr>
        <p:txBody>
          <a:bodyPr vert="eaVert" anchor="b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6019796" cy="58674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7A5196-155F-413A-BC71-D8397DEDAB4B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4D680C-C0EB-4F13-BF99-42D1B0AE9D8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2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ABFD89-0916-41BA-AB30-0817C04FCCD7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3AB56A-F960-4BDE-9F8D-952524687F5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79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2362196"/>
            <a:ext cx="7772400" cy="2200274"/>
          </a:xfrm>
        </p:spPr>
        <p:txBody>
          <a:bodyPr anchor="b"/>
          <a:lstStyle>
            <a:lvl1pPr>
              <a:defRPr sz="4800" cap="all">
                <a:solidFill>
                  <a:srgbClr val="F3F2DC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4626864"/>
            <a:ext cx="7772400" cy="1500182"/>
          </a:xfrm>
        </p:spPr>
        <p:txBody>
          <a:bodyPr/>
          <a:lstStyle>
            <a:lvl1pPr marL="0" indent="0">
              <a:buNone/>
              <a:defRPr>
                <a:solidFill>
                  <a:srgbClr val="F3F2D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E27854-44EF-47F0-A2FF-C67D06B4D728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350C68-1692-4F47-BFB2-C547D0EED341}" type="slidenum"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596" cy="1591"/>
          </a:xfrm>
          <a:prstGeom prst="straightConnector1">
            <a:avLst/>
          </a:prstGeom>
          <a:noFill/>
          <a:ln w="19046">
            <a:solidFill>
              <a:srgbClr val="F3F2D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40545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73352"/>
            <a:ext cx="4038603" cy="471830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73352"/>
            <a:ext cx="4038603" cy="471830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D84B7-A6BD-41E5-B78B-C5D9ECDE710B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837A0B-786C-4526-B858-61AE985C558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17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76396"/>
            <a:ext cx="3931920" cy="639759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D2533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438403"/>
            <a:ext cx="3931920" cy="395128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754880" y="1676396"/>
            <a:ext cx="3931920" cy="639759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D2533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754880" y="2438403"/>
            <a:ext cx="3931920" cy="395128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76AEE5-8A43-4A5A-A3E7-632F5D67ADED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C39CE-BE95-42C6-AB9E-3573FCD652F5}" type="slidenum">
              <a:t>‹#›</a:t>
            </a:fld>
            <a:endParaRPr lang="pl-PL"/>
          </a:p>
        </p:txBody>
      </p:sp>
      <p:cxnSp>
        <p:nvCxnSpPr>
          <p:cNvPr id="10" name="Straight Connector 10"/>
          <p:cNvCxnSpPr/>
          <p:nvPr/>
        </p:nvCxnSpPr>
        <p:spPr>
          <a:xfrm rot="5400013">
            <a:off x="2217813" y="4045826"/>
            <a:ext cx="4709160" cy="787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53529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36C4E8-EF47-45B1-9653-713ABD12698E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AF10F-B537-458E-A0AF-AF306A27E06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26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C17706-5C7A-434A-B09E-BAC5BF5FD0A9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08273B-4FED-40A8-94C6-0C90ACE034A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99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6" cy="4243611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3E39F2-BE6F-452F-8432-06C3AB79F283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BFE9C4-88C1-4EF0-ABEF-67C36D1A3304}" type="slidenum">
              <a:t>‹#›</a:t>
            </a:fld>
            <a:endParaRPr lang="pl-PL"/>
          </a:p>
        </p:txBody>
      </p:sp>
      <p:cxnSp>
        <p:nvCxnSpPr>
          <p:cNvPr id="8" name="Straight Connector 8"/>
          <p:cNvCxnSpPr/>
          <p:nvPr/>
        </p:nvCxnSpPr>
        <p:spPr>
          <a:xfrm rot="5400013">
            <a:off x="-13113" y="3580205"/>
            <a:ext cx="5577839" cy="1591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40335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92483"/>
            <a:ext cx="2142676" cy="1264916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858606" y="838203"/>
            <a:ext cx="5904390" cy="5500454"/>
          </a:xfrm>
          <a:solidFill>
            <a:srgbClr val="F3F2DC"/>
          </a:solidFill>
          <a:ln w="76196">
            <a:solidFill>
              <a:srgbClr val="FFFFFF"/>
            </a:solidFill>
            <a:prstDash val="solid"/>
            <a:miter/>
          </a:ln>
          <a:effectLst>
            <a:outerShdw dist="12701" dir="5400000" algn="tl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33596"/>
            <a:ext cx="2139696" cy="4242816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A4799B-AC4D-47EF-9737-02BC90B87A95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81CCC1-5B2D-4B32-815D-D70FD81491F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25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781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533396"/>
            <a:ext cx="8229600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18288"/>
            <a:ext cx="2895603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3BD7E612-D5B4-4DBE-AA53-ED9DAB7920F7}" type="datetime1">
              <a:rPr lang="pl-PL"/>
              <a:pPr lvl="0"/>
              <a:t>2018-06-01</a:t>
            </a:fld>
            <a:endParaRPr lang="pl-PL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pl-PL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19996" y="18288"/>
            <a:ext cx="1066803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BFA6F6D5-571D-4A2F-A696-49E4A76325CF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000" b="0" i="0" u="none" strike="noStrike" kern="1200" cap="none" spc="-100" baseline="0">
          <a:solidFill>
            <a:srgbClr val="D2533C"/>
          </a:solidFill>
          <a:uFillTx/>
          <a:latin typeface="Arial"/>
        </a:defRPr>
      </a:lvl1pPr>
    </p:titleStyle>
    <p:bodyStyle>
      <a:lvl1pPr marL="182880" marR="0" lvl="0" indent="-18288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93A299"/>
        </a:buClr>
        <a:buSzPct val="85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292934"/>
          </a:solidFill>
          <a:uFillTx/>
          <a:latin typeface="Arial"/>
        </a:defRPr>
      </a:lvl1pPr>
      <a:lvl2pPr marL="45720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3A299"/>
        </a:buClr>
        <a:buSzPct val="85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292934"/>
          </a:solidFill>
          <a:uFillTx/>
          <a:latin typeface="Arial"/>
        </a:defRPr>
      </a:lvl2pPr>
      <a:lvl3pPr marL="73152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3A299"/>
        </a:buClr>
        <a:buSzPct val="9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292934"/>
          </a:solidFill>
          <a:uFillTx/>
          <a:latin typeface="Arial"/>
        </a:defRPr>
      </a:lvl3pPr>
      <a:lvl4pPr marL="100584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pl-PL" sz="1600" b="0" i="0" u="none" strike="noStrike" kern="1200" cap="none" spc="0" baseline="0">
          <a:solidFill>
            <a:srgbClr val="292934"/>
          </a:solidFill>
          <a:uFillTx/>
          <a:latin typeface="Arial"/>
        </a:defRPr>
      </a:lvl4pPr>
      <a:lvl5pPr marL="1188720" marR="0" lvl="4" indent="-13716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pl-PL" sz="1400" b="0" i="0" u="none" strike="noStrike" kern="1200" cap="none" spc="0" baseline="0">
          <a:solidFill>
            <a:srgbClr val="292934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lezani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/>
        <p:txBody>
          <a:bodyPr anchorCtr="1"/>
          <a:lstStyle/>
          <a:p>
            <a:pPr lvl="0" algn="ctr"/>
            <a:r>
              <a:rPr lang="pl-PL" b="1">
                <a:effectLst>
                  <a:outerShdw dist="38096" dir="2700000">
                    <a:srgbClr val="000000"/>
                  </a:outerShdw>
                </a:effectLst>
                <a:latin typeface="Calibri" pitchFamily="34"/>
                <a:cs typeface="Calibri" pitchFamily="34"/>
              </a:rPr>
              <a:t>Zasady przyznawania pomocy</a:t>
            </a:r>
            <a:endParaRPr lang="pl-PL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658742" y="3789035"/>
            <a:ext cx="7846640" cy="1003919"/>
          </a:xfrm>
        </p:spPr>
        <p:txBody>
          <a:bodyPr anchorCtr="1"/>
          <a:lstStyle/>
          <a:p>
            <a:pPr lvl="0" algn="ctr">
              <a:spcBef>
                <a:spcPts val="1200"/>
              </a:spcBef>
            </a:pPr>
            <a:r>
              <a:rPr lang="pl-PL" sz="4800" b="1"/>
              <a:t>GRANTY</a:t>
            </a:r>
          </a:p>
        </p:txBody>
      </p:sp>
      <p:pic>
        <p:nvPicPr>
          <p:cNvPr id="4" name="Obraz 3" descr="Leader 07-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94061" y="383545"/>
            <a:ext cx="555662" cy="58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 descr="PROW-2014-2020-logo-kolor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52323" y="381030"/>
            <a:ext cx="1053059" cy="69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7" y="399163"/>
            <a:ext cx="856289" cy="572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2" descr="C:\Users\intel\Desktop\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148062" y="357996"/>
            <a:ext cx="1331146" cy="7920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/>
          <p:cNvSpPr txBox="1"/>
          <p:nvPr/>
        </p:nvSpPr>
        <p:spPr>
          <a:xfrm>
            <a:off x="427262" y="5661251"/>
            <a:ext cx="8208916" cy="9771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000" b="0" i="0" u="none" strike="noStrike" kern="1200" cap="none" spc="0" baseline="0">
                <a:solidFill>
                  <a:srgbClr val="3B3B4B"/>
                </a:solidFill>
                <a:uFillTx/>
                <a:latin typeface="Tahoma"/>
                <a:ea typeface="Times New Roman"/>
              </a:rPr>
              <a:t>Opracowanie: Stowarzyszenie „Ślężanie - Lokalna Grupa Działania”                                                                                                                              Materiał współfinansowano ze środków Unii Europejskiej w ramach działania „Europejski Fundusz Rolny na rzecz Rozwoju Obszarów Wiejskich: Europa inwestująca w obszary wiejskie.” Operacja ma na celu Realizację Planu Komunikacji, współfinansowana jest ze środków Unii Europejskiej w ramach działania – Wsparcie dla rozwoju lokalnego w ramach inicjatywy LEADER, poddziałanie 19.4 Wsparcie na rzecz kosztów bieżących i aktywizacji Programu Rozwoju Obszarów Wiejskich na lata 2014-2020</a:t>
            </a:r>
            <a:endParaRPr lang="pl-PL" sz="4000" b="0" i="0" u="none" strike="noStrike" kern="1200" cap="none" spc="0" baseline="0">
              <a:solidFill>
                <a:srgbClr val="3B3B4B"/>
              </a:solidFill>
              <a:uFillTx/>
              <a:latin typeface="Calibri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7541" y="1556793"/>
            <a:ext cx="8229600" cy="4920203"/>
          </a:xfrm>
        </p:spPr>
        <p:txBody>
          <a:bodyPr/>
          <a:lstStyle/>
          <a:p>
            <a:pPr lvl="0" algn="just">
              <a:lnSpc>
                <a:spcPct val="90000"/>
              </a:lnSpc>
              <a:spcBef>
                <a:spcPts val="500"/>
              </a:spcBef>
            </a:pPr>
            <a:r>
              <a:rPr lang="pl-PL" sz="2200" b="1"/>
              <a:t>TRANSZE POMOCY:</a:t>
            </a:r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r>
              <a:rPr lang="pl-PL" sz="2200"/>
              <a:t>pierwsza transza pomocy obejmuje do 80% kwoty przyznanego grantu, </a:t>
            </a:r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r>
              <a:rPr lang="pl-PL" sz="2200"/>
              <a:t>druga transza pomocy obejmuje pozostałą kwotę przyznanego grantu i jest wypłacana po pozytywnym rozpatrzeniu wniosku o rozliczenie grantu.</a:t>
            </a:r>
          </a:p>
          <a:p>
            <a:pPr marL="0" lvl="0" indent="0" algn="just">
              <a:lnSpc>
                <a:spcPct val="90000"/>
              </a:lnSpc>
              <a:spcBef>
                <a:spcPts val="500"/>
              </a:spcBef>
              <a:buNone/>
            </a:pPr>
            <a:endParaRPr lang="pl-PL" sz="2200"/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r>
              <a:rPr lang="pl-PL" sz="2200"/>
              <a:t>operacja będzie realizowana nie więcej niż w 2 etapach, a wykonanie zakresu rzeczowego zgodnie z zestawieniem rzeczowo-finansowym operacji, w tym poniesienie przez grantobiorcę kosztów kwalifikowalnych operacji oraz złożenie wniosku o płatność końcową wypłacaną po zrealizowaniu całej operacji, nastąpi w terminie 2 lat od dnia zawarcia umowy, lecz nie później niż do dnia 31 grudnia 2022 r.;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pl-PL" sz="2200"/>
          </a:p>
        </p:txBody>
      </p:sp>
      <p:sp>
        <p:nvSpPr>
          <p:cNvPr id="3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Warunki przyznania pomocy: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2348883"/>
            <a:ext cx="8229600" cy="4128122"/>
          </a:xfrm>
        </p:spPr>
        <p:txBody>
          <a:bodyPr anchorCtr="1"/>
          <a:lstStyle/>
          <a:p>
            <a:pPr lvl="0" algn="ctr">
              <a:spcBef>
                <a:spcPts val="1000"/>
              </a:spcBef>
            </a:pPr>
            <a:r>
              <a:rPr lang="pl-PL" sz="4000" b="1" u="sng"/>
              <a:t>Wniosek o powierzenie grantu </a:t>
            </a:r>
            <a:r>
              <a:rPr lang="pl-PL" sz="3200" b="1"/>
              <a:t>zawierający instrukcję do poszczególnych pozycji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2852937"/>
            <a:ext cx="8229600" cy="3624059"/>
          </a:xfrm>
        </p:spPr>
        <p:txBody>
          <a:bodyPr/>
          <a:lstStyle/>
          <a:p>
            <a:pPr lvl="0">
              <a:spcBef>
                <a:spcPts val="900"/>
              </a:spcBef>
            </a:pPr>
            <a:r>
              <a:rPr lang="pl-PL" sz="3600" b="1"/>
              <a:t>Kryteria wyboru operacji - GRANTY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Wdrażanie projektów grantowych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/>
              <a:t>Projekty grantowe będą kompleksowo wdrażane bezpośrednio przez LGD, tj. wszystkie formalności będą prowadzone przez LGD (Radę i pracowników biura):</a:t>
            </a:r>
          </a:p>
          <a:p>
            <a:pPr lvl="0"/>
            <a:r>
              <a:rPr lang="pl-PL"/>
              <a:t>ocena, </a:t>
            </a:r>
          </a:p>
          <a:p>
            <a:pPr lvl="0"/>
            <a:r>
              <a:rPr lang="pl-PL"/>
              <a:t>umowa, </a:t>
            </a:r>
          </a:p>
          <a:p>
            <a:pPr lvl="0"/>
            <a:r>
              <a:rPr lang="pl-PL"/>
              <a:t>aneksy, </a:t>
            </a:r>
          </a:p>
          <a:p>
            <a:pPr lvl="0"/>
            <a:r>
              <a:rPr lang="pl-PL"/>
              <a:t>rozliczanie, </a:t>
            </a:r>
          </a:p>
          <a:p>
            <a:pPr lvl="0"/>
            <a:r>
              <a:rPr lang="pl-PL"/>
              <a:t>monitoring  </a:t>
            </a:r>
          </a:p>
          <a:p>
            <a:pPr lvl="0"/>
            <a:r>
              <a:rPr lang="pl-PL"/>
              <a:t>kontrola prawidłowości realizacji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WYBÓR GRANTÓW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Po zakończeniu naboru zwoływane jest posiedzenie Rady LGD. 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Przeprowadzana jest ocena zgodności wniosków: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z wymogami zawartymi w ogłoszeniu o naborze;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z Lokalną Strategią Rozwoju – poprzez ocenę zgodności </a:t>
            </a:r>
            <a:br>
              <a:rPr lang="pl-PL" sz="2000"/>
            </a:br>
            <a:r>
              <a:rPr lang="pl-PL" sz="2000"/>
              <a:t>celami LSR oraz z Programem)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z uwzględnieniem: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procedury przyjętej przez LGD dla trybu grantowego;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punktów kontrolnych wskazanych w Wytycznych MRiRW;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terminów wystarczających dla przeprowadzenia procedury odwoławczej.</a:t>
            </a:r>
          </a:p>
          <a:p>
            <a:pPr lvl="0">
              <a:lnSpc>
                <a:spcPct val="110000"/>
              </a:lnSpc>
              <a:spcBef>
                <a:spcPts val="500"/>
              </a:spcBef>
            </a:pPr>
            <a:r>
              <a:rPr lang="pl-PL" sz="2000"/>
              <a:t>Po dokonaniu wyboru grantobiorców, LGD składa wniosek </a:t>
            </a:r>
            <a:br>
              <a:rPr lang="pl-PL" sz="2000"/>
            </a:br>
            <a:r>
              <a:rPr lang="pl-PL" sz="2000"/>
              <a:t>do SW o przyznanie pomocy na realizację projektu grantowego.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l-PL"/>
              <a:t>DZIĘKUJĘ ZA UWAGĘ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ctr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None/>
            </a:pPr>
            <a:endParaRPr lang="pl-PL" sz="3200" b="1">
              <a:solidFill>
                <a:srgbClr val="000000"/>
              </a:solidFill>
              <a:latin typeface="Tahoma"/>
            </a:endParaRPr>
          </a:p>
          <a:p>
            <a:pPr marL="109728" lvl="0" indent="0" algn="ctr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None/>
            </a:pPr>
            <a:endParaRPr lang="pl-PL" sz="2000" b="1">
              <a:solidFill>
                <a:srgbClr val="000000"/>
              </a:solidFill>
              <a:latin typeface="Tahoma"/>
            </a:endParaRPr>
          </a:p>
          <a:p>
            <a:pPr marL="109728" lvl="0" indent="0" algn="ctr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None/>
            </a:pPr>
            <a:endParaRPr lang="pl-PL" sz="2000" b="1">
              <a:solidFill>
                <a:srgbClr val="000000"/>
              </a:solidFill>
              <a:latin typeface="Tahoma"/>
            </a:endParaRPr>
          </a:p>
          <a:p>
            <a:pPr marL="109728" lvl="0" indent="0" algn="ctr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None/>
            </a:pPr>
            <a:r>
              <a:rPr lang="pl-PL" sz="2000" b="1">
                <a:solidFill>
                  <a:srgbClr val="000000"/>
                </a:solidFill>
                <a:latin typeface="Tahoma"/>
              </a:rPr>
              <a:t>W razie pytań i wątpliwości prosimy o kontakt z Biurem LGD.</a:t>
            </a:r>
            <a:r>
              <a:rPr lang="pl-PL" sz="2000">
                <a:solidFill>
                  <a:srgbClr val="000000"/>
                </a:solidFill>
                <a:latin typeface="Tahoma"/>
              </a:rPr>
              <a:t>                                                     </a:t>
            </a:r>
            <a:r>
              <a:rPr lang="pl-PL" sz="1800">
                <a:solidFill>
                  <a:srgbClr val="000000"/>
                </a:solidFill>
                <a:latin typeface="Tahoma"/>
              </a:rPr>
              <a:t>Stowarzyszenie "Ślężanie - Lokalna Grupa Działania"</a:t>
            </a:r>
            <a:br>
              <a:rPr lang="pl-PL" sz="1800">
                <a:solidFill>
                  <a:srgbClr val="000000"/>
                </a:solidFill>
                <a:latin typeface="Tahoma"/>
              </a:rPr>
            </a:br>
            <a:r>
              <a:rPr lang="pl-PL" sz="1800">
                <a:solidFill>
                  <a:srgbClr val="000000"/>
                </a:solidFill>
                <a:latin typeface="Tahoma"/>
              </a:rPr>
              <a:t>ul. Kościuszki 7/9, 55-050 Sobótka</a:t>
            </a:r>
            <a:br>
              <a:rPr lang="pl-PL" sz="1800">
                <a:solidFill>
                  <a:srgbClr val="000000"/>
                </a:solidFill>
                <a:latin typeface="Tahoma"/>
              </a:rPr>
            </a:br>
            <a:r>
              <a:rPr lang="pl-PL" sz="1800">
                <a:solidFill>
                  <a:srgbClr val="000000"/>
                </a:solidFill>
                <a:latin typeface="Tahoma"/>
              </a:rPr>
              <a:t>tel. 71 31 62 171,  e-mail info@sleza.pl</a:t>
            </a:r>
            <a:br>
              <a:rPr lang="pl-PL" sz="1800">
                <a:solidFill>
                  <a:srgbClr val="000000"/>
                </a:solidFill>
                <a:latin typeface="Tahoma"/>
              </a:rPr>
            </a:br>
            <a:r>
              <a:rPr lang="pl-PL" sz="1800">
                <a:solidFill>
                  <a:srgbClr val="000000"/>
                </a:solidFill>
                <a:latin typeface="Tahoma"/>
                <a:hlinkClick r:id="rId2"/>
              </a:rPr>
              <a:t>www.slezanie.eu</a:t>
            </a:r>
            <a:endParaRPr lang="pl-PL" sz="2800">
              <a:solidFill>
                <a:srgbClr val="000000"/>
              </a:solidFill>
              <a:latin typeface="Calibri"/>
            </a:endParaRPr>
          </a:p>
          <a:p>
            <a:pPr lvl="0"/>
            <a:endParaRPr lang="pl-PL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240084" y="2132856"/>
            <a:ext cx="2663820" cy="158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DOKUMENTY STRATEGICZNE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500"/>
              </a:spcBef>
            </a:pPr>
            <a:r>
              <a:rPr lang="pl-PL" sz="2000"/>
              <a:t>Rozporządzenie Ministra Rolnictwa i Rozwoju Wsi z 24.09.2015 r. w sprawie szczegółowych warunków i trybu przyznawania pomocy finansowej w ramach poddziałania „Wsparcie na wdrażanie operacji w ramach strategii rozwoju lokalnego kierowanego przez społeczność” objętego Programem Rozwoju Obszarów Wiejskich na lata 2014–2020 (z późniejszymi zmianami),</a:t>
            </a:r>
          </a:p>
          <a:p>
            <a:pPr lvl="0">
              <a:spcBef>
                <a:spcPts val="500"/>
              </a:spcBef>
            </a:pPr>
            <a:endParaRPr lang="pl-PL" sz="2000"/>
          </a:p>
          <a:p>
            <a:pPr lvl="0">
              <a:spcBef>
                <a:spcPts val="500"/>
              </a:spcBef>
            </a:pPr>
            <a:r>
              <a:rPr lang="pl-PL" sz="2000"/>
              <a:t>Lokalna Strategia Rozwoju,</a:t>
            </a:r>
          </a:p>
          <a:p>
            <a:pPr lvl="0">
              <a:spcBef>
                <a:spcPts val="500"/>
              </a:spcBef>
            </a:pPr>
            <a:endParaRPr lang="pl-PL" sz="2000"/>
          </a:p>
          <a:p>
            <a:pPr lvl="0">
              <a:spcBef>
                <a:spcPts val="500"/>
              </a:spcBef>
            </a:pPr>
            <a:r>
              <a:rPr lang="pl-PL" sz="2000"/>
              <a:t>Procedura wyboru operacji grantowych,</a:t>
            </a:r>
          </a:p>
          <a:p>
            <a:pPr marL="0" lvl="0" indent="0">
              <a:spcBef>
                <a:spcPts val="500"/>
              </a:spcBef>
              <a:buNone/>
            </a:pPr>
            <a:endParaRPr lang="pl-PL" sz="2000"/>
          </a:p>
          <a:p>
            <a:pPr lvl="0">
              <a:spcBef>
                <a:spcPts val="500"/>
              </a:spcBef>
            </a:pPr>
            <a:r>
              <a:rPr lang="pl-PL" sz="2000"/>
              <a:t>Statut i regulaminy LGD, </a:t>
            </a:r>
          </a:p>
          <a:p>
            <a:pPr lvl="0">
              <a:spcBef>
                <a:spcPts val="500"/>
              </a:spcBef>
            </a:pPr>
            <a:endParaRPr lang="pl-PL" sz="2000"/>
          </a:p>
          <a:p>
            <a:pPr lvl="0">
              <a:spcBef>
                <a:spcPts val="500"/>
              </a:spcBef>
            </a:pPr>
            <a:r>
              <a:rPr lang="pl-PL" sz="2000"/>
              <a:t>Ogłoszenie o naborze wniosków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LIMITY POMOCY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400"/>
              </a:spcBef>
            </a:pPr>
            <a:r>
              <a:rPr lang="pl-PL" sz="1700"/>
              <a:t>Wysokość pomocy przyznanej na projekt grantowy to maksymalnie 300 tys. złotych.</a:t>
            </a:r>
          </a:p>
          <a:p>
            <a:pPr lvl="0" algn="just">
              <a:spcBef>
                <a:spcPts val="400"/>
              </a:spcBef>
            </a:pPr>
            <a:endParaRPr lang="pl-PL" sz="1700"/>
          </a:p>
          <a:p>
            <a:pPr lvl="0" algn="just">
              <a:spcBef>
                <a:spcPts val="400"/>
              </a:spcBef>
            </a:pPr>
            <a:r>
              <a:rPr lang="pl-PL" sz="1700"/>
              <a:t>Jeden projekt grantowy musi składać się z minimum 2 grantów.</a:t>
            </a:r>
          </a:p>
          <a:p>
            <a:pPr lvl="0" algn="just">
              <a:spcBef>
                <a:spcPts val="400"/>
              </a:spcBef>
            </a:pPr>
            <a:endParaRPr lang="pl-PL" sz="1700"/>
          </a:p>
          <a:p>
            <a:pPr lvl="0" algn="just">
              <a:spcBef>
                <a:spcPts val="400"/>
              </a:spcBef>
            </a:pPr>
            <a:r>
              <a:rPr lang="pl-PL" sz="1700"/>
              <a:t>Wysokość pomocy przyznanej na jeden grant to minimum 5 tys. zł, </a:t>
            </a:r>
            <a:br>
              <a:rPr lang="pl-PL" sz="1700"/>
            </a:br>
            <a:r>
              <a:rPr lang="pl-PL" sz="1700"/>
              <a:t>nie więcej niż 50 tys. złotych w ramach projektu grantowego i nie więcej niż wynosi wartość tego projektu.</a:t>
            </a:r>
          </a:p>
          <a:p>
            <a:pPr lvl="0" algn="just">
              <a:spcBef>
                <a:spcPts val="400"/>
              </a:spcBef>
            </a:pPr>
            <a:endParaRPr lang="pl-PL" sz="1700"/>
          </a:p>
          <a:p>
            <a:pPr lvl="0" algn="just">
              <a:spcBef>
                <a:spcPts val="400"/>
              </a:spcBef>
            </a:pPr>
            <a:r>
              <a:rPr lang="pl-PL" sz="1700"/>
              <a:t>Wysokość pomocy przyznanej jednemu grantobiorcy to maksymalnie 100 tys. złotych w ramach projektów grantowych realizowanych przez daną LGD.</a:t>
            </a:r>
          </a:p>
          <a:p>
            <a:pPr lvl="0" algn="just">
              <a:spcBef>
                <a:spcPts val="400"/>
              </a:spcBef>
            </a:pPr>
            <a:endParaRPr lang="pl-PL" sz="1700"/>
          </a:p>
          <a:p>
            <a:pPr lvl="0" algn="just">
              <a:spcBef>
                <a:spcPts val="400"/>
              </a:spcBef>
            </a:pPr>
            <a:r>
              <a:rPr lang="pl-PL" sz="1700"/>
              <a:t>Suma grantów udzielonych jednostkom sektora finansów publicznych w ramach danego projektu grantowego nie może przekroczyć 20% kwoty przyznanych środków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GRANTY zakres podmiotowy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500"/>
              </a:spcBef>
              <a:buNone/>
            </a:pPr>
            <a:r>
              <a:rPr lang="pl-PL" sz="1900" b="1" u="sng"/>
              <a:t>Wsparcie w formie grantu może otrzymać:</a:t>
            </a:r>
          </a:p>
          <a:p>
            <a:pPr lvl="0">
              <a:spcBef>
                <a:spcPts val="500"/>
              </a:spcBef>
            </a:pPr>
            <a:r>
              <a:rPr lang="pl-PL" sz="1900" b="1"/>
              <a:t>Osoba fizyczna </a:t>
            </a:r>
            <a:r>
              <a:rPr lang="pl-PL" sz="1900"/>
              <a:t>– pełnoletnia, obywatelstwo państwa członkowskiego UE, miejsce zamieszkania na terenie objętym LSR;</a:t>
            </a:r>
          </a:p>
          <a:p>
            <a:pPr lvl="0">
              <a:spcBef>
                <a:spcPts val="500"/>
              </a:spcBef>
            </a:pPr>
            <a:r>
              <a:rPr lang="pl-PL" sz="1900" b="1"/>
              <a:t>Osoba prawna </a:t>
            </a:r>
            <a:r>
              <a:rPr lang="pl-PL" sz="1900"/>
              <a:t>– JST, organizacje pozarządowe, instytucje;</a:t>
            </a:r>
          </a:p>
          <a:p>
            <a:pPr lvl="0">
              <a:spcBef>
                <a:spcPts val="500"/>
              </a:spcBef>
            </a:pPr>
            <a:r>
              <a:rPr lang="pl-PL" sz="1900" b="1"/>
              <a:t>JONOP</a:t>
            </a:r>
            <a:r>
              <a:rPr lang="pl-PL" sz="1900"/>
              <a:t> – jednostki organizacyjne nieposiadające osobowości prawnej (czyli np. wspólnota mieszkaniowa, stowarzyszenia zwykłe, kluby sportowe podlegające nadzorowi Starosty).</a:t>
            </a:r>
          </a:p>
          <a:p>
            <a:pPr marL="0" lvl="0" indent="0">
              <a:spcBef>
                <a:spcPts val="500"/>
              </a:spcBef>
              <a:buNone/>
            </a:pPr>
            <a:endParaRPr lang="pl-PL" sz="1900"/>
          </a:p>
          <a:p>
            <a:pPr lvl="0">
              <a:spcBef>
                <a:spcPts val="500"/>
              </a:spcBef>
            </a:pPr>
            <a:r>
              <a:rPr lang="pl-PL" sz="1900" b="1"/>
              <a:t>ZASADA</a:t>
            </a:r>
            <a:r>
              <a:rPr lang="pl-PL" sz="1900"/>
              <a:t>: podmiot posiada siedzibę / oddział na terenie objętym LSR.</a:t>
            </a:r>
          </a:p>
          <a:p>
            <a:pPr lvl="0" algn="just">
              <a:spcBef>
                <a:spcPts val="500"/>
              </a:spcBef>
            </a:pPr>
            <a:r>
              <a:rPr lang="pl-PL" sz="1900" b="1">
                <a:solidFill>
                  <a:srgbClr val="D2533C"/>
                </a:solidFill>
              </a:rPr>
              <a:t>WYJĄTEK w grantach</a:t>
            </a:r>
            <a:r>
              <a:rPr lang="pl-PL" sz="1900"/>
              <a:t>: pomoc jest wypłacana jeżeli obszar działalności grantobiorcy i jego jednostki organizacyjnej pokrywa się z obszarem wiejskim objętym LSR, a realizacja zadania, na które jest udzielany grant, jest związana z przedmiotem działalności danej jednostki organizacyjnej.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pl-PL" sz="19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GRANTY zakres podmiotowy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2200" b="1"/>
              <a:t>ZASADA</a:t>
            </a:r>
            <a:r>
              <a:rPr lang="pl-PL" sz="2200"/>
              <a:t>: Grantobiorca nie wykonuje działalności gospodarczej, w tym działalności gospodarczej zwolnionej spod rygorów ustawy o swobodzie działalności gospodarczej.</a:t>
            </a:r>
          </a:p>
          <a:p>
            <a:pPr marL="0" lvl="0" indent="0" algn="just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2200" b="1">
                <a:solidFill>
                  <a:srgbClr val="D2533C"/>
                </a:solidFill>
              </a:rPr>
              <a:t>WYJĄTEK (nowelizacja): </a:t>
            </a:r>
            <a:r>
              <a:rPr lang="pl-PL" sz="2200"/>
              <a:t>Grantobiorca zgodnie ze swoim statutem, w ramach swojej struktury organizacyjnej powołał jednostki organizacyjne, takie jak sekcje lub koła. W tym przypadku  pomoc jest wypłacana nawet gdy grantobiorca wykonuje działalność gospodarczą, jeżeli </a:t>
            </a:r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endParaRPr lang="pl-PL" sz="2200"/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r>
              <a:rPr lang="pl-PL" sz="2200"/>
              <a:t>realizacja zadania, na które jest udzielany grant, nie jest związana z przedmiotem tej działalności, </a:t>
            </a:r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endParaRPr lang="pl-PL" sz="2200"/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r>
              <a:rPr lang="pl-PL" sz="2200"/>
              <a:t>ale jest związana z przedmiotem działalności jednostki organizacyjnej grantobiorcy.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600"/>
              <a:t>KOSZTY KWALIFIKOWALNE w grancie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500"/>
              </a:spcBef>
              <a:buNone/>
            </a:pPr>
            <a:endParaRPr lang="pl-PL" sz="2000"/>
          </a:p>
          <a:p>
            <a:pPr marL="0" lvl="0" indent="0">
              <a:spcBef>
                <a:spcPts val="500"/>
              </a:spcBef>
              <a:buNone/>
            </a:pPr>
            <a:endParaRPr lang="pl-PL" sz="2000"/>
          </a:p>
          <a:p>
            <a:pPr marL="0" lvl="0" indent="0">
              <a:spcBef>
                <a:spcPts val="500"/>
              </a:spcBef>
              <a:buNone/>
            </a:pPr>
            <a:r>
              <a:rPr lang="pl-PL" sz="2000"/>
              <a:t>Par. 13 ust 1 pkt 3 rozporządzenia LSR:</a:t>
            </a:r>
          </a:p>
          <a:p>
            <a:pPr lvl="0">
              <a:spcBef>
                <a:spcPts val="700"/>
              </a:spcBef>
            </a:pPr>
            <a:endParaRPr lang="pl-PL" sz="2800"/>
          </a:p>
          <a:p>
            <a:pPr marL="0" lvl="0" indent="0" algn="ctr">
              <a:buNone/>
            </a:pPr>
            <a:r>
              <a:rPr lang="pl-PL" b="1"/>
              <a:t>Koszty planowane do poniesienia przez grantobiorcę </a:t>
            </a:r>
            <a:r>
              <a:rPr lang="pl-PL" b="1">
                <a:solidFill>
                  <a:srgbClr val="FF0000"/>
                </a:solidFill>
              </a:rPr>
              <a:t>mieszczą się w zakresie kosztów</a:t>
            </a:r>
            <a:r>
              <a:rPr lang="pl-PL" b="1"/>
              <a:t>, o których mowa</a:t>
            </a:r>
          </a:p>
          <a:p>
            <a:pPr marL="0" lvl="0" indent="0" algn="ctr">
              <a:buNone/>
            </a:pPr>
            <a:r>
              <a:rPr lang="pl-PL" b="1"/>
              <a:t>w § 17 ust. 1 pkt 1–5 oraz 7–9.</a:t>
            </a:r>
          </a:p>
          <a:p>
            <a:pPr lvl="0"/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600"/>
              <a:t>Koszty kwalifikowalne obejmują koszty: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ogólne, 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zakupu robót budowlanych lub usług,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zakupu lub rozwoju oprogramowania komputerowego oraz zakupu patentów, licencji lub wynagrodzeń za przeniesienie autorskich praw majątkowych lub znaków towarowych,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najmu lub dzierżawy maszyn, wyposażenia lub nieruchomości,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zakupu nowych maszyn lub wyposażenia, (wyjątkowo: eksponaty),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 strike="sngStrike">
                <a:solidFill>
                  <a:srgbClr val="FF0000"/>
                </a:solidFill>
                <a:latin typeface="Arial" pitchFamily="34"/>
                <a:cs typeface="Lucida Sans Unicode" pitchFamily="34"/>
              </a:rPr>
              <a:t>zakupu środków transportu, z wyłączeniem zakupu samochodów osobowych przeznaczonych do przewozu mniej niż 8 osób łącznie z kierowcą,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zakupu rzeczy innych niż wymienione w pkt 5 i 6, w tym materiałów,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wynagrodzenia i innych świadczeń, o których mowa w Kodeksie pracy, związanych z pracą pracowników beneficjenta, a także inne koszty ponoszone przez beneficjenta na podstawie odrębnych przepisów w związku z zatrudnieniem tych pracowników,</a:t>
            </a:r>
          </a:p>
          <a:p>
            <a:pPr marL="457200" lvl="0" indent="-457200" algn="just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AutoNum type="arabicParenR"/>
            </a:pPr>
            <a:r>
              <a:rPr lang="pl-PL" sz="1800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podatku od towarów i usług (VAT).</a:t>
            </a:r>
          </a:p>
          <a:p>
            <a:pPr marL="0" lvl="0" indent="0" algn="r" defTabSz="449263" hangingPunc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>
                <a:solidFill>
                  <a:srgbClr val="000000"/>
                </a:solidFill>
                <a:latin typeface="Arial" pitchFamily="34"/>
                <a:cs typeface="Lucida Sans Unicode" pitchFamily="34"/>
              </a:rPr>
              <a:t>– o ile są niezbędne, racjonalne…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Cele i przedsięwzięcia LSR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endParaRPr lang="pl-PL" sz="2200" b="1" dirty="0"/>
          </a:p>
          <a:p>
            <a:pPr marL="0" lvl="0" indent="0">
              <a:spcBef>
                <a:spcPts val="500"/>
              </a:spcBef>
              <a:buNone/>
            </a:pPr>
            <a:r>
              <a:rPr lang="pl-PL" sz="2200" b="1" dirty="0"/>
              <a:t>Cel ogólny 3: </a:t>
            </a:r>
          </a:p>
          <a:p>
            <a:pPr marL="0" lvl="0" indent="0" algn="just">
              <a:spcBef>
                <a:spcPts val="500"/>
              </a:spcBef>
              <a:buNone/>
            </a:pPr>
            <a:r>
              <a:rPr lang="pl-PL" sz="2200" dirty="0"/>
              <a:t>Aktywizacja mieszkańców obszaru LSR do 2022 r.</a:t>
            </a:r>
          </a:p>
          <a:p>
            <a:pPr marL="0" lvl="0" indent="0" algn="just">
              <a:spcBef>
                <a:spcPts val="500"/>
              </a:spcBef>
              <a:buNone/>
            </a:pPr>
            <a:endParaRPr lang="pl-PL" sz="2200" b="1" dirty="0"/>
          </a:p>
          <a:p>
            <a:pPr marL="0" lvl="0" indent="0" algn="just">
              <a:spcBef>
                <a:spcPts val="500"/>
              </a:spcBef>
              <a:buNone/>
            </a:pPr>
            <a:r>
              <a:rPr lang="pl-PL" sz="2200" b="1" dirty="0"/>
              <a:t>Cel szczegółowy </a:t>
            </a:r>
            <a:r>
              <a:rPr lang="pl-PL" sz="2200" b="1" dirty="0" smtClean="0"/>
              <a:t>3.2 </a:t>
            </a:r>
          </a:p>
          <a:p>
            <a:pPr marL="0" lvl="0" indent="0" algn="just">
              <a:spcBef>
                <a:spcPts val="500"/>
              </a:spcBef>
              <a:buNone/>
            </a:pPr>
            <a:r>
              <a:rPr lang="pl-PL" dirty="0" smtClean="0"/>
              <a:t>Promocja zasobów lokalnych obszaru LSR do 2022 r.</a:t>
            </a:r>
          </a:p>
          <a:p>
            <a:pPr marL="0" lvl="0" indent="0" algn="just">
              <a:spcBef>
                <a:spcPts val="500"/>
              </a:spcBef>
              <a:buNone/>
            </a:pPr>
            <a:endParaRPr lang="pl-PL" sz="2200" b="1" dirty="0"/>
          </a:p>
          <a:p>
            <a:pPr marL="0" lvl="0" indent="0" algn="just">
              <a:spcBef>
                <a:spcPts val="500"/>
              </a:spcBef>
              <a:buNone/>
            </a:pPr>
            <a:r>
              <a:rPr lang="pl-PL" sz="2200" b="1" dirty="0"/>
              <a:t>Przedsięwzięcie: </a:t>
            </a:r>
            <a:r>
              <a:rPr lang="pl-PL" sz="2200" b="1" dirty="0" smtClean="0"/>
              <a:t>3.2.1</a:t>
            </a:r>
            <a:endParaRPr lang="pl-PL" sz="2200" b="1" dirty="0"/>
          </a:p>
          <a:p>
            <a:pPr marL="0" lvl="0" indent="0" algn="just">
              <a:spcBef>
                <a:spcPts val="500"/>
              </a:spcBef>
              <a:buNone/>
            </a:pPr>
            <a:r>
              <a:rPr lang="pl-PL" sz="2200" dirty="0" smtClean="0"/>
              <a:t>Opracowanie publikacji i materiałów informacyjno-promocyjnych  dotyczących  zasobów obszaru.</a:t>
            </a:r>
            <a:endParaRPr lang="pl-PL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Warunki przyznania pomocy: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772820"/>
            <a:ext cx="8229600" cy="4704185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2200" dirty="0"/>
              <a:t>JEŻELI, działasz społecznie i szukasz środków na wsparcie swoich pomysłów:</a:t>
            </a:r>
          </a:p>
          <a:p>
            <a:pPr marL="0" lvl="0" indent="0" algn="just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2200" dirty="0"/>
              <a:t>np. </a:t>
            </a:r>
            <a:r>
              <a:rPr lang="pl-PL" sz="2200" dirty="0" smtClean="0"/>
              <a:t>(np. foldery promocyjne, tablice informacyjne, strony internetowe, ulotki, mapy, plany, monografie  i inne)</a:t>
            </a:r>
            <a:endParaRPr lang="pl-PL" sz="2200" dirty="0"/>
          </a:p>
          <a:p>
            <a:pPr lvl="0" algn="just">
              <a:lnSpc>
                <a:spcPct val="90000"/>
              </a:lnSpc>
              <a:spcBef>
                <a:spcPts val="500"/>
              </a:spcBef>
            </a:pPr>
            <a:endParaRPr lang="pl-PL" sz="2200" dirty="0"/>
          </a:p>
          <a:p>
            <a:pPr marL="0" lvl="0" indent="0" algn="ctr">
              <a:lnSpc>
                <a:spcPct val="90000"/>
              </a:lnSpc>
              <a:spcBef>
                <a:spcPts val="500"/>
              </a:spcBef>
              <a:buNone/>
            </a:pPr>
            <a:endParaRPr lang="pl-PL" sz="2200" dirty="0"/>
          </a:p>
          <a:p>
            <a:pPr marL="0" lvl="0" indent="0" algn="ctr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2200" dirty="0"/>
              <a:t>ZAPRASZAMY !!!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pl-PL" sz="2200" dirty="0"/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pl-PL" sz="2200" dirty="0"/>
              <a:t>Poziom dofinansowania: 99% kosztów kwalifikowalnych,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pl-PL" sz="2200" dirty="0"/>
              <a:t>Wkład własny finansowy: minimum 1 %,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pl-PL" sz="2200" dirty="0"/>
              <a:t>Pomoc jest przyznawana od 5 000,00zł do  50 000,00zł</a:t>
            </a: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None/>
            </a:pPr>
            <a:endParaRPr lang="pl-PL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zejrzystość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334</TotalTime>
  <Words>887</Words>
  <Application>Microsoft Office PowerPoint</Application>
  <PresentationFormat>Pokaz na ekranie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Lucida Sans Unicode</vt:lpstr>
      <vt:lpstr>Tahoma</vt:lpstr>
      <vt:lpstr>Times New Roman</vt:lpstr>
      <vt:lpstr>Przejrzystość</vt:lpstr>
      <vt:lpstr>Zasady przyznawania pomocy</vt:lpstr>
      <vt:lpstr>DOKUMENTY STRATEGICZNE</vt:lpstr>
      <vt:lpstr>LIMITY POMOCY</vt:lpstr>
      <vt:lpstr>GRANTY zakres podmiotowy</vt:lpstr>
      <vt:lpstr>GRANTY zakres podmiotowy</vt:lpstr>
      <vt:lpstr>KOSZTY KWALIFIKOWALNE w grancie</vt:lpstr>
      <vt:lpstr>Koszty kwalifikowalne obejmują koszty:</vt:lpstr>
      <vt:lpstr>Cele i przedsięwzięcia LSR</vt:lpstr>
      <vt:lpstr>Warunki przyznania pomocy:</vt:lpstr>
      <vt:lpstr>Warunki przyznania pomocy:</vt:lpstr>
      <vt:lpstr>Prezentacja programu PowerPoint</vt:lpstr>
      <vt:lpstr>Prezentacja programu PowerPoint</vt:lpstr>
      <vt:lpstr>Wdrażanie projektów grantowych</vt:lpstr>
      <vt:lpstr>WYBÓR GRANTÓW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intel</dc:creator>
  <cp:lastModifiedBy>jczaplinska</cp:lastModifiedBy>
  <cp:revision>11</cp:revision>
  <dcterms:created xsi:type="dcterms:W3CDTF">2018-03-09T07:40:19Z</dcterms:created>
  <dcterms:modified xsi:type="dcterms:W3CDTF">2018-06-01T07:48:17Z</dcterms:modified>
</cp:coreProperties>
</file>