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57" r:id="rId4"/>
    <p:sldId id="258" r:id="rId5"/>
    <p:sldId id="259" r:id="rId6"/>
    <p:sldId id="261" r:id="rId7"/>
    <p:sldId id="262" r:id="rId8"/>
    <p:sldId id="285" r:id="rId9"/>
    <p:sldId id="263" r:id="rId10"/>
    <p:sldId id="286" r:id="rId11"/>
    <p:sldId id="264" r:id="rId12"/>
    <p:sldId id="287" r:id="rId13"/>
    <p:sldId id="265" r:id="rId14"/>
    <p:sldId id="267" r:id="rId15"/>
    <p:sldId id="275" r:id="rId16"/>
    <p:sldId id="276" r:id="rId17"/>
    <p:sldId id="290" r:id="rId18"/>
    <p:sldId id="294" r:id="rId19"/>
    <p:sldId id="291" r:id="rId20"/>
    <p:sldId id="292" r:id="rId21"/>
    <p:sldId id="301" r:id="rId22"/>
    <p:sldId id="293" r:id="rId23"/>
    <p:sldId id="295" r:id="rId24"/>
    <p:sldId id="304" r:id="rId25"/>
    <p:sldId id="306" r:id="rId26"/>
    <p:sldId id="303" r:id="rId27"/>
    <p:sldId id="302" r:id="rId28"/>
    <p:sldId id="260"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00" autoAdjust="0"/>
    <p:restoredTop sz="94660"/>
  </p:normalViewPr>
  <p:slideViewPr>
    <p:cSldViewPr>
      <p:cViewPr varScale="1">
        <p:scale>
          <a:sx n="87" d="100"/>
          <a:sy n="87" d="100"/>
        </p:scale>
        <p:origin x="11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F82E30AD-DAD5-4712-9C1B-CE101434E4EE}" type="datetimeFigureOut">
              <a:rPr lang="pl-PL" smtClean="0"/>
              <a:t>2018-02-20</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030B53A0-88C1-4C4D-98FA-C8E88435F018}"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82E30AD-DAD5-4712-9C1B-CE101434E4EE}" type="datetimeFigureOut">
              <a:rPr lang="pl-PL" smtClean="0"/>
              <a:t>2018-02-20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30B53A0-88C1-4C4D-98FA-C8E88435F018}"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82E30AD-DAD5-4712-9C1B-CE101434E4EE}" type="datetimeFigureOut">
              <a:rPr lang="pl-PL" smtClean="0"/>
              <a:t>2018-02-20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30B53A0-88C1-4C4D-98FA-C8E88435F018}"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82E30AD-DAD5-4712-9C1B-CE101434E4EE}" type="datetimeFigureOut">
              <a:rPr lang="pl-PL" smtClean="0"/>
              <a:t>2018-02-20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30B53A0-88C1-4C4D-98FA-C8E88435F018}"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F82E30AD-DAD5-4712-9C1B-CE101434E4EE}" type="datetimeFigureOut">
              <a:rPr lang="pl-PL" smtClean="0"/>
              <a:t>2018-02-20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030B53A0-88C1-4C4D-98FA-C8E88435F018}"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F82E30AD-DAD5-4712-9C1B-CE101434E4EE}" type="datetimeFigureOut">
              <a:rPr lang="pl-PL" smtClean="0"/>
              <a:t>2018-02-20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030B53A0-88C1-4C4D-98FA-C8E88435F018}"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F82E30AD-DAD5-4712-9C1B-CE101434E4EE}" type="datetimeFigureOut">
              <a:rPr lang="pl-PL" smtClean="0"/>
              <a:t>2018-02-20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030B53A0-88C1-4C4D-98FA-C8E88435F018}"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F82E30AD-DAD5-4712-9C1B-CE101434E4EE}" type="datetimeFigureOut">
              <a:rPr lang="pl-PL" smtClean="0"/>
              <a:t>2018-02-20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030B53A0-88C1-4C4D-98FA-C8E88435F018}"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F82E30AD-DAD5-4712-9C1B-CE101434E4EE}" type="datetimeFigureOut">
              <a:rPr lang="pl-PL" smtClean="0"/>
              <a:t>2018-02-20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030B53A0-88C1-4C4D-98FA-C8E88435F018}"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F82E30AD-DAD5-4712-9C1B-CE101434E4EE}" type="datetimeFigureOut">
              <a:rPr lang="pl-PL" smtClean="0"/>
              <a:t>2018-02-20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030B53A0-88C1-4C4D-98FA-C8E88435F018}"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F82E30AD-DAD5-4712-9C1B-CE101434E4EE}" type="datetimeFigureOut">
              <a:rPr lang="pl-PL" smtClean="0"/>
              <a:t>2018-02-20</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030B53A0-88C1-4C4D-98FA-C8E88435F018}"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2E30AD-DAD5-4712-9C1B-CE101434E4EE}" type="datetimeFigureOut">
              <a:rPr lang="pl-PL" smtClean="0"/>
              <a:t>2018-02-20</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0B53A0-88C1-4C4D-98FA-C8E88435F018}"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slezanie.eu/" TargetMode="Externa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www.slezanie.eu/"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Spotkania informacyjne</a:t>
            </a:r>
          </a:p>
        </p:txBody>
      </p:sp>
      <p:sp>
        <p:nvSpPr>
          <p:cNvPr id="3" name="Podtytuł 2"/>
          <p:cNvSpPr>
            <a:spLocks noGrp="1"/>
          </p:cNvSpPr>
          <p:nvPr>
            <p:ph type="subTitle" idx="1"/>
          </p:nvPr>
        </p:nvSpPr>
        <p:spPr>
          <a:xfrm>
            <a:off x="685800" y="3611606"/>
            <a:ext cx="7772400" cy="1401570"/>
          </a:xfrm>
        </p:spPr>
        <p:txBody>
          <a:bodyPr>
            <a:normAutofit fontScale="92500"/>
          </a:bodyPr>
          <a:lstStyle/>
          <a:p>
            <a:pPr lvl="0" algn="ctr">
              <a:buClr>
                <a:srgbClr val="24823C"/>
              </a:buClr>
            </a:pPr>
            <a:r>
              <a:rPr lang="pl-PL" dirty="0" smtClean="0">
                <a:solidFill>
                  <a:srgbClr val="11411E"/>
                </a:solidFill>
              </a:rPr>
              <a:t>Możliwości dofinansowania za pośrednictwem LGD Ślężanie - </a:t>
            </a:r>
            <a:r>
              <a:rPr lang="pl-PL" b="1" dirty="0" smtClean="0">
                <a:solidFill>
                  <a:srgbClr val="11411E"/>
                </a:solidFill>
              </a:rPr>
              <a:t>GRANTY</a:t>
            </a:r>
            <a:endParaRPr lang="pl-PL" b="1" dirty="0">
              <a:solidFill>
                <a:srgbClr val="11411E"/>
              </a:solidFill>
            </a:endParaRPr>
          </a:p>
          <a:p>
            <a:pPr lvl="0" algn="ctr">
              <a:buClr>
                <a:srgbClr val="24823C"/>
              </a:buClr>
            </a:pPr>
            <a:r>
              <a:rPr lang="pl-PL" sz="1800" dirty="0" smtClean="0">
                <a:solidFill>
                  <a:srgbClr val="11411E"/>
                </a:solidFill>
              </a:rPr>
              <a:t>20-23.02.2018 </a:t>
            </a:r>
            <a:r>
              <a:rPr lang="pl-PL" sz="1800" dirty="0">
                <a:solidFill>
                  <a:srgbClr val="11411E"/>
                </a:solidFill>
              </a:rPr>
              <a:t>rok</a:t>
            </a:r>
          </a:p>
          <a:p>
            <a:pPr lvl="0" algn="ctr">
              <a:buClr>
                <a:srgbClr val="24823C"/>
              </a:buClr>
            </a:pPr>
            <a:r>
              <a:rPr lang="pl-PL" sz="1200" dirty="0">
                <a:solidFill>
                  <a:srgbClr val="11411E"/>
                </a:solidFill>
              </a:rPr>
              <a:t>Gminy</a:t>
            </a:r>
            <a:r>
              <a:rPr lang="pl-PL" sz="1200" dirty="0" smtClean="0">
                <a:solidFill>
                  <a:srgbClr val="11411E"/>
                </a:solidFill>
              </a:rPr>
              <a:t>: Dzierżoniów</a:t>
            </a:r>
            <a:r>
              <a:rPr lang="pl-PL" sz="1200" dirty="0">
                <a:solidFill>
                  <a:srgbClr val="11411E"/>
                </a:solidFill>
              </a:rPr>
              <a:t>, Jordanów Śląski, Łagiewniki,  Marcinowice, Mietków,  Niemcza,  Piława Górna, Sobótka</a:t>
            </a:r>
          </a:p>
          <a:p>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3240853" y="1300807"/>
            <a:ext cx="2662293" cy="1584179"/>
          </a:xfrm>
          <a:prstGeom prst="rect">
            <a:avLst/>
          </a:prstGeom>
          <a:noFill/>
          <a:ln>
            <a:noFill/>
          </a:ln>
        </p:spPr>
      </p:pic>
      <p:sp>
        <p:nvSpPr>
          <p:cNvPr id="8" name="pole tekstowe 7"/>
          <p:cNvSpPr txBox="1"/>
          <p:nvPr/>
        </p:nvSpPr>
        <p:spPr>
          <a:xfrm>
            <a:off x="427267" y="5661248"/>
            <a:ext cx="8208912" cy="977191"/>
          </a:xfrm>
          <a:prstGeom prst="rect">
            <a:avLst/>
          </a:prstGeom>
          <a:noFill/>
        </p:spPr>
        <p:txBody>
          <a:bodyPr wrap="square" rtlCol="0">
            <a:spAutoFit/>
          </a:bodyPr>
          <a:lstStyle/>
          <a:p>
            <a:pPr algn="ctr">
              <a:lnSpc>
                <a:spcPct val="115000"/>
              </a:lnSpc>
              <a:spcAft>
                <a:spcPts val="1000"/>
              </a:spcAft>
            </a:pPr>
            <a:r>
              <a:rPr lang="pl-PL" sz="1000" dirty="0" smtClean="0">
                <a:solidFill>
                  <a:schemeClr val="bg1"/>
                </a:solidFill>
                <a:effectLst/>
                <a:latin typeface="Tahoma"/>
                <a:ea typeface="Times New Roman"/>
              </a:rPr>
              <a:t>Opracowanie: Stowarzyszenie „Ślężanie - Lokalna Grupa Działania”                                                                                                                              Materiał współfinansowano ze środków Unii Europejskiej w ramach działania „Europejski Fundusz Rolny na rzecz Rozwoju Obszarów Wiejskich: Europa inwestująca w obszary wiejskie.” Operacja ma na celu Realizację Planu Komunikacji, współfinansowana jest ze środków Unii Europejskiej w ramach działania – Wsparcie dla rozwoju lokalnego w ramach inicjatywy LEADER, poddziałanie 19.4 Wsparcie na rzecz kosztów bieżących i aktywizacji Programu Rozwoju Obszarów Wiejskich na lata 2014-2020</a:t>
            </a:r>
            <a:endParaRPr lang="pl-PL" sz="4000" dirty="0">
              <a:solidFill>
                <a:schemeClr val="bg1"/>
              </a:solidFill>
              <a:effectLst/>
              <a:latin typeface="Calibri"/>
              <a:ea typeface="Times New Roman"/>
            </a:endParaRPr>
          </a:p>
        </p:txBody>
      </p:sp>
      <p:pic>
        <p:nvPicPr>
          <p:cNvPr id="9"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1885806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pPr algn="just">
              <a:lnSpc>
                <a:spcPct val="170000"/>
              </a:lnSpc>
            </a:pPr>
            <a:r>
              <a:rPr lang="pl-PL" sz="2900" b="1" dirty="0"/>
              <a:t>Przedsięwzięcie: 2.1.2	</a:t>
            </a:r>
          </a:p>
          <a:p>
            <a:pPr marL="109728" indent="0" algn="just">
              <a:lnSpc>
                <a:spcPct val="170000"/>
              </a:lnSpc>
              <a:buNone/>
            </a:pPr>
            <a:r>
              <a:rPr lang="pl-PL" sz="2900" b="1" dirty="0"/>
              <a:t>Rozbudowa i poprawa standardu infrastruktury turystycznej </a:t>
            </a:r>
            <a:r>
              <a:rPr lang="pl-PL" sz="2900" b="1" dirty="0" smtClean="0"/>
              <a:t>                             i </a:t>
            </a:r>
            <a:r>
              <a:rPr lang="pl-PL" sz="2900" b="1" dirty="0"/>
              <a:t>rekreacyjnej na  obszarze LSR – projekt </a:t>
            </a:r>
            <a:r>
              <a:rPr lang="pl-PL" sz="2900" b="1" dirty="0" smtClean="0"/>
              <a:t>grantowy</a:t>
            </a:r>
          </a:p>
          <a:p>
            <a:pPr marL="109728" indent="0" algn="just">
              <a:lnSpc>
                <a:spcPct val="170000"/>
              </a:lnSpc>
              <a:buNone/>
            </a:pPr>
            <a:r>
              <a:rPr lang="pl-PL" sz="2900" dirty="0" smtClean="0"/>
              <a:t>pozwoli </a:t>
            </a:r>
            <a:r>
              <a:rPr lang="pl-PL" sz="2900" dirty="0"/>
              <a:t>zwiększyć atrakcyjność obszaru LGD, tym </a:t>
            </a:r>
            <a:r>
              <a:rPr lang="pl-PL" sz="2900" dirty="0" smtClean="0"/>
              <a:t>razem z </a:t>
            </a:r>
            <a:r>
              <a:rPr lang="pl-PL" sz="2900" dirty="0"/>
              <a:t>szerokim zaangażowaniem mieszkańców i organizacji pozarządowych. Finansowaniu podlegać będzie budowa i przebudowa obiektów infrastruktury turystycznej i rekreacyjnej. Minimalna wartość jednego grantu to 5.000 zł, a maksymalna to 50.000 zł. </a:t>
            </a:r>
            <a:r>
              <a:rPr lang="pl-PL" sz="2900" dirty="0" smtClean="0"/>
              <a:t>Finansowaniu </a:t>
            </a:r>
            <a:r>
              <a:rPr lang="pl-PL" sz="2900" dirty="0"/>
              <a:t>podlegać będzie </a:t>
            </a:r>
            <a:r>
              <a:rPr lang="pl-PL" sz="2900" dirty="0" smtClean="0"/>
              <a:t>99% </a:t>
            </a:r>
            <a:r>
              <a:rPr lang="pl-PL" sz="2900" dirty="0"/>
              <a:t>kosztów </a:t>
            </a:r>
            <a:r>
              <a:rPr lang="pl-PL" sz="2900" dirty="0" smtClean="0"/>
              <a:t>kwalifikowalnych</a:t>
            </a:r>
            <a:r>
              <a:rPr lang="pl-PL" sz="2900" dirty="0"/>
              <a:t>.</a:t>
            </a:r>
          </a:p>
          <a:p>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1616283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5040560"/>
          </a:xfrm>
        </p:spPr>
        <p:txBody>
          <a:bodyPr>
            <a:normAutofit fontScale="32500" lnSpcReduction="20000"/>
          </a:bodyPr>
          <a:lstStyle/>
          <a:p>
            <a:pPr algn="just">
              <a:lnSpc>
                <a:spcPct val="150000"/>
              </a:lnSpc>
            </a:pPr>
            <a:r>
              <a:rPr lang="pl-PL" sz="5500" b="1" dirty="0"/>
              <a:t>Przedsięwzięcie: 3.1.1 </a:t>
            </a:r>
            <a:endParaRPr lang="pl-PL" sz="5500" b="1" dirty="0" smtClean="0"/>
          </a:p>
          <a:p>
            <a:pPr marL="109728" indent="0" algn="just">
              <a:lnSpc>
                <a:spcPct val="150000"/>
              </a:lnSpc>
              <a:buNone/>
            </a:pPr>
            <a:r>
              <a:rPr lang="pl-PL" sz="5500" b="1" dirty="0" smtClean="0"/>
              <a:t>Realizacja </a:t>
            </a:r>
            <a:r>
              <a:rPr lang="pl-PL" sz="5500" b="1" dirty="0"/>
              <a:t>wydarzeń edukacyjnych, kulturalnych, rekreacyjnych i artystycznych dla mieszkańców obszaru LSR – projekt </a:t>
            </a:r>
            <a:r>
              <a:rPr lang="pl-PL" sz="5500" b="1" dirty="0" smtClean="0"/>
              <a:t>grantowy</a:t>
            </a:r>
          </a:p>
          <a:p>
            <a:pPr marL="109728" indent="0" algn="just">
              <a:lnSpc>
                <a:spcPct val="150000"/>
              </a:lnSpc>
              <a:buNone/>
            </a:pPr>
            <a:r>
              <a:rPr lang="pl-PL" sz="5500" dirty="0" smtClean="0"/>
              <a:t>pozwoli </a:t>
            </a:r>
            <a:r>
              <a:rPr lang="pl-PL" sz="5500" dirty="0"/>
              <a:t>na wsparcie budowania i wzmocnienia kapitału społecznego obszaru i szerokiej mobilizacji mieszkańców, liderów lokalnych i organizacji pozarządowych do aktywnego działania na rzecz swojej małej ojczyzny. Finansowane będą operacje, które najlepiej mobilizują lokalne zasoby i pozwalają na budowę lokalnego społeczeństwa obywatelskiego, w formie spotkań, szkoleń, warsztatów, konkursów, przeglądów itp. Minimalna wartość jednego grantu to 5.000 zł, a maksymalna to 50.000 zł. </a:t>
            </a:r>
            <a:r>
              <a:rPr lang="pl-PL" sz="5500" dirty="0" smtClean="0"/>
              <a:t>Finansowaniu </a:t>
            </a:r>
            <a:r>
              <a:rPr lang="pl-PL" sz="5500" dirty="0"/>
              <a:t>podlegać będzie </a:t>
            </a:r>
            <a:r>
              <a:rPr lang="pl-PL" sz="5500" dirty="0" smtClean="0"/>
              <a:t>99% </a:t>
            </a:r>
            <a:r>
              <a:rPr lang="pl-PL" sz="5500" dirty="0"/>
              <a:t>kosztów </a:t>
            </a:r>
            <a:r>
              <a:rPr lang="pl-PL" sz="5500" dirty="0" smtClean="0"/>
              <a:t>kwalifikowalnych. </a:t>
            </a:r>
            <a:endParaRPr lang="pl-PL" sz="5500" dirty="0"/>
          </a:p>
          <a:p>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3391866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896544"/>
          </a:xfrm>
        </p:spPr>
        <p:txBody>
          <a:bodyPr>
            <a:noAutofit/>
          </a:bodyPr>
          <a:lstStyle/>
          <a:p>
            <a:pPr algn="just">
              <a:lnSpc>
                <a:spcPct val="170000"/>
              </a:lnSpc>
            </a:pPr>
            <a:r>
              <a:rPr lang="pl-PL" sz="1600" b="1" dirty="0"/>
              <a:t>Przedsięwzięcie: 3.2.1 </a:t>
            </a:r>
          </a:p>
          <a:p>
            <a:pPr marL="109728" indent="0" algn="just">
              <a:lnSpc>
                <a:spcPct val="170000"/>
              </a:lnSpc>
              <a:buNone/>
            </a:pPr>
            <a:r>
              <a:rPr lang="pl-PL" sz="1600" b="1" dirty="0"/>
              <a:t>Opracowanie publikacji i materiałów informacyjno-promocyjnych dotyczących zasobów obszaru – projekt grantowy</a:t>
            </a:r>
          </a:p>
          <a:p>
            <a:pPr marL="109728" indent="0" algn="just">
              <a:lnSpc>
                <a:spcPct val="170000"/>
              </a:lnSpc>
              <a:buNone/>
            </a:pPr>
            <a:r>
              <a:rPr lang="pl-PL" sz="1600" dirty="0"/>
              <a:t>umożliwia finansowanie ze środków LSR rozmaitych działań promocyjnych i informacyjnych (np. publikacje, tablice informacyjne, strony internetowe), dotyczących zasobów obszaru. Jest to przedsięwzięcie nastawione na poprawę wiedzy mieszkańców, ale także turystów odwiedzających obszar LGD. Minimalna wartość jednego grantu to 5.000 zł, a maksymalna to 50.000 zł. </a:t>
            </a:r>
            <a:r>
              <a:rPr lang="pl-PL" sz="1600" dirty="0" smtClean="0"/>
              <a:t>Finansowaniu </a:t>
            </a:r>
            <a:r>
              <a:rPr lang="pl-PL" sz="1600" dirty="0"/>
              <a:t>podlegać będzie </a:t>
            </a:r>
            <a:r>
              <a:rPr lang="pl-PL" sz="1600" dirty="0" smtClean="0"/>
              <a:t>99% </a:t>
            </a:r>
            <a:r>
              <a:rPr lang="pl-PL" sz="1600" dirty="0"/>
              <a:t>kosztów </a:t>
            </a:r>
            <a:r>
              <a:rPr lang="pl-PL" sz="1600" dirty="0" smtClean="0"/>
              <a:t>kwalifikowalnych</a:t>
            </a:r>
            <a:r>
              <a:rPr lang="pl-PL" sz="1600" dirty="0"/>
              <a:t>.</a:t>
            </a:r>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97055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ymbol zastępczy zawartości 7"/>
          <p:cNvGraphicFramePr>
            <a:graphicFrameLocks noGrp="1"/>
          </p:cNvGraphicFramePr>
          <p:nvPr>
            <p:ph idx="1"/>
            <p:extLst>
              <p:ext uri="{D42A27DB-BD31-4B8C-83A1-F6EECF244321}">
                <p14:modId xmlns:p14="http://schemas.microsoft.com/office/powerpoint/2010/main" val="689869457"/>
              </p:ext>
            </p:extLst>
          </p:nvPr>
        </p:nvGraphicFramePr>
        <p:xfrm>
          <a:off x="539552" y="1340768"/>
          <a:ext cx="8208912" cy="4623048"/>
        </p:xfrm>
        <a:graphic>
          <a:graphicData uri="http://schemas.openxmlformats.org/drawingml/2006/table">
            <a:tbl>
              <a:tblPr/>
              <a:tblGrid>
                <a:gridCol w="216024"/>
                <a:gridCol w="1152128"/>
                <a:gridCol w="1944216"/>
                <a:gridCol w="2952328"/>
                <a:gridCol w="1008112"/>
                <a:gridCol w="936104"/>
              </a:tblGrid>
              <a:tr h="120571">
                <a:tc>
                  <a:txBody>
                    <a:bodyPr/>
                    <a:lstStyle/>
                    <a:p>
                      <a:pPr algn="ctr">
                        <a:lnSpc>
                          <a:spcPct val="107000"/>
                        </a:lnSpc>
                        <a:spcBef>
                          <a:spcPts val="300"/>
                        </a:spcBef>
                        <a:spcAft>
                          <a:spcPts val="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Lst>
                      </a:pPr>
                      <a:r>
                        <a:rPr lang="pl-PL" sz="1100" b="1" dirty="0">
                          <a:effectLst/>
                          <a:latin typeface="+mn-lt"/>
                          <a:ea typeface="Calibri"/>
                          <a:cs typeface="Times New Roman"/>
                        </a:rPr>
                        <a:t>Lp.</a:t>
                      </a:r>
                      <a:endParaRPr lang="pl-PL" sz="11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 pos="7203440" algn="l"/>
                          <a:tab pos="7653655" algn="l"/>
                          <a:tab pos="8103870" algn="l"/>
                          <a:tab pos="8554085" algn="l"/>
                          <a:tab pos="9004300" algn="l"/>
                          <a:tab pos="9454515" algn="l"/>
                          <a:tab pos="9904730" algn="l"/>
                          <a:tab pos="10354945" algn="l"/>
                        </a:tabLst>
                      </a:pPr>
                      <a:r>
                        <a:rPr lang="pl-PL" sz="1100" b="1" dirty="0">
                          <a:effectLst/>
                          <a:latin typeface="+mn-lt"/>
                          <a:ea typeface="Calibri"/>
                          <a:cs typeface="Times New Roman"/>
                        </a:rPr>
                        <a:t>Cel ogólny</a:t>
                      </a:r>
                      <a:endParaRPr lang="pl-PL" sz="11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b="1" dirty="0">
                          <a:effectLst/>
                          <a:latin typeface="+mn-lt"/>
                          <a:ea typeface="Calibri"/>
                          <a:cs typeface="Times New Roman"/>
                        </a:rPr>
                        <a:t>Cel szczegółowy</a:t>
                      </a:r>
                      <a:endParaRPr lang="pl-PL" sz="11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b="1">
                          <a:effectLst/>
                          <a:latin typeface="+mn-lt"/>
                          <a:ea typeface="Calibri"/>
                          <a:cs typeface="Times New Roman"/>
                        </a:rPr>
                        <a:t>Przedsięwzięcia</a:t>
                      </a:r>
                      <a:endParaRPr lang="pl-PL" sz="11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b="1">
                          <a:effectLst/>
                          <a:latin typeface="+mn-lt"/>
                          <a:ea typeface="Calibri"/>
                          <a:cs typeface="Times New Roman"/>
                        </a:rPr>
                        <a:t>Budżet</a:t>
                      </a:r>
                      <a:endParaRPr lang="pl-PL" sz="11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Bef>
                          <a:spcPts val="300"/>
                        </a:spcBef>
                        <a:spcAft>
                          <a:spcPts val="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 pos="7203440" algn="l"/>
                          <a:tab pos="7653655" algn="l"/>
                          <a:tab pos="8103870" algn="l"/>
                          <a:tab pos="8554085" algn="l"/>
                          <a:tab pos="9004300" algn="l"/>
                          <a:tab pos="9454515" algn="l"/>
                          <a:tab pos="9904730" algn="l"/>
                          <a:tab pos="10354945" algn="l"/>
                          <a:tab pos="10805160" algn="l"/>
                          <a:tab pos="11255375" algn="l"/>
                          <a:tab pos="11705590" algn="l"/>
                          <a:tab pos="12155805" algn="l"/>
                          <a:tab pos="12606020" algn="l"/>
                          <a:tab pos="13056235" algn="l"/>
                          <a:tab pos="13506450" algn="l"/>
                          <a:tab pos="13956665" algn="l"/>
                          <a:tab pos="14406880" algn="l"/>
                        </a:tabLst>
                      </a:pPr>
                      <a:r>
                        <a:rPr lang="pl-PL" sz="1100" b="1">
                          <a:effectLst/>
                          <a:latin typeface="+mn-lt"/>
                          <a:ea typeface="Calibri"/>
                          <a:cs typeface="Times New Roman"/>
                        </a:rPr>
                        <a:t>Razem</a:t>
                      </a:r>
                      <a:endParaRPr lang="pl-PL" sz="11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7243">
                <a:tc rowSpan="2">
                  <a:txBody>
                    <a:bodyPr/>
                    <a:lstStyle/>
                    <a:p>
                      <a:pPr>
                        <a:lnSpc>
                          <a:spcPct val="107000"/>
                        </a:lnSpc>
                        <a:spcBef>
                          <a:spcPts val="300"/>
                        </a:spcBef>
                        <a:spcAft>
                          <a:spcPts val="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Lst>
                      </a:pPr>
                      <a:r>
                        <a:rPr lang="pl-PL" sz="1100">
                          <a:solidFill>
                            <a:srgbClr val="FF0000"/>
                          </a:solidFill>
                          <a:effectLst/>
                          <a:latin typeface="+mn-lt"/>
                          <a:ea typeface="Calibri"/>
                          <a:cs typeface="Times New Roman"/>
                        </a:rPr>
                        <a:t> 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rowSpan="2">
                  <a:txBody>
                    <a:bodyPr/>
                    <a:lstStyle/>
                    <a:p>
                      <a:pPr marL="90805">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 pos="7203440" algn="l"/>
                          <a:tab pos="7653655" algn="l"/>
                          <a:tab pos="8103870" algn="l"/>
                          <a:tab pos="8554085" algn="l"/>
                          <a:tab pos="9004300" algn="l"/>
                          <a:tab pos="9454515" algn="l"/>
                          <a:tab pos="9904730" algn="l"/>
                          <a:tab pos="10354945" algn="l"/>
                        </a:tabLst>
                      </a:pPr>
                      <a:r>
                        <a:rPr lang="pl-PL" sz="1100" dirty="0">
                          <a:solidFill>
                            <a:srgbClr val="FF0000"/>
                          </a:solidFill>
                          <a:effectLst/>
                          <a:latin typeface="+mn-lt"/>
                          <a:ea typeface="Calibri"/>
                          <a:cs typeface="Times New Roman"/>
                        </a:rPr>
                        <a:t>Wsparcie rozwoju gospodarczego obszaru LSR do 2022 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rowSpan="2">
                  <a:txBody>
                    <a:bodyPr/>
                    <a:lstStyle/>
                    <a:p>
                      <a:pPr marL="90170">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a:solidFill>
                            <a:srgbClr val="FF0000"/>
                          </a:solidFill>
                          <a:effectLst/>
                          <a:latin typeface="+mn-lt"/>
                          <a:ea typeface="Calibri"/>
                          <a:cs typeface="Times New Roman"/>
                        </a:rPr>
                        <a:t>1.1 Rozwój przedsiębiorczości na obszarze LSR do 2022 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91440">
                        <a:lnSpc>
                          <a:spcPct val="107000"/>
                        </a:lnSpc>
                        <a:spcBef>
                          <a:spcPts val="300"/>
                        </a:spcBef>
                        <a:spcAft>
                          <a:spcPts val="0"/>
                        </a:spcAft>
                      </a:pPr>
                      <a:r>
                        <a:rPr lang="pl-PL" sz="1100" dirty="0">
                          <a:solidFill>
                            <a:srgbClr val="FF0000"/>
                          </a:solidFill>
                          <a:effectLst/>
                          <a:latin typeface="+mn-lt"/>
                          <a:ea typeface="Calibri"/>
                          <a:cs typeface="Times New Roman"/>
                        </a:rPr>
                        <a:t>1.1.1 Zwiększenie liczby funkcjonujących podmiotów gospodarczych na obszarze LSR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dirty="0">
                          <a:solidFill>
                            <a:srgbClr val="FF0000"/>
                          </a:solidFill>
                          <a:effectLst/>
                          <a:latin typeface="+mn-lt"/>
                          <a:ea typeface="Calibri"/>
                          <a:cs typeface="Times New Roman"/>
                        </a:rPr>
                        <a:t>2 520 000 zł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rowSpan="2">
                  <a:txBody>
                    <a:bodyPr/>
                    <a:lstStyle/>
                    <a:p>
                      <a:pPr algn="ctr">
                        <a:lnSpc>
                          <a:spcPct val="107000"/>
                        </a:lnSpc>
                        <a:spcBef>
                          <a:spcPts val="300"/>
                        </a:spcBef>
                        <a:spcAft>
                          <a:spcPts val="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 pos="7203440" algn="l"/>
                          <a:tab pos="7653655" algn="l"/>
                          <a:tab pos="8103870" algn="l"/>
                          <a:tab pos="8554085" algn="l"/>
                          <a:tab pos="9004300" algn="l"/>
                          <a:tab pos="9454515" algn="l"/>
                          <a:tab pos="9904730" algn="l"/>
                          <a:tab pos="10354945" algn="l"/>
                          <a:tab pos="10805160" algn="l"/>
                          <a:tab pos="11255375" algn="l"/>
                          <a:tab pos="11705590" algn="l"/>
                          <a:tab pos="12155805" algn="l"/>
                          <a:tab pos="12606020" algn="l"/>
                          <a:tab pos="13056235" algn="l"/>
                          <a:tab pos="13506450" algn="l"/>
                          <a:tab pos="13956665" algn="l"/>
                          <a:tab pos="14406880" algn="l"/>
                        </a:tabLst>
                      </a:pPr>
                      <a:r>
                        <a:rPr lang="pl-PL" sz="1100" b="1" dirty="0">
                          <a:effectLst/>
                          <a:latin typeface="+mn-lt"/>
                          <a:ea typeface="Calibri"/>
                          <a:cs typeface="Times New Roman"/>
                        </a:rPr>
                        <a:t>3 500 000 zł</a:t>
                      </a:r>
                      <a:endParaRPr lang="pl-PL" sz="1100" dirty="0">
                        <a:effectLst/>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429794">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marL="91440">
                        <a:lnSpc>
                          <a:spcPct val="107000"/>
                        </a:lnSpc>
                        <a:spcBef>
                          <a:spcPts val="300"/>
                        </a:spcBef>
                        <a:spcAft>
                          <a:spcPts val="0"/>
                        </a:spcAft>
                      </a:pPr>
                      <a:r>
                        <a:rPr lang="pl-PL" sz="1100" dirty="0">
                          <a:solidFill>
                            <a:srgbClr val="FF0000"/>
                          </a:solidFill>
                          <a:effectLst/>
                          <a:latin typeface="+mn-lt"/>
                          <a:ea typeface="Calibri"/>
                          <a:cs typeface="Times New Roman"/>
                        </a:rPr>
                        <a:t>1.1.2 Zwiększenie poziomu zatrudnienia wśród mieszkańców obszaru LSR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dirty="0">
                          <a:solidFill>
                            <a:srgbClr val="FF0000"/>
                          </a:solidFill>
                          <a:effectLst/>
                          <a:latin typeface="+mn-lt"/>
                          <a:ea typeface="Calibri"/>
                          <a:cs typeface="Times New Roman"/>
                        </a:rPr>
                        <a:t>980 000 zł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vMerge="1">
                  <a:txBody>
                    <a:bodyPr/>
                    <a:lstStyle/>
                    <a:p>
                      <a:endParaRPr lang="pl-PL"/>
                    </a:p>
                  </a:txBody>
                  <a:tcPr/>
                </a:tc>
              </a:tr>
              <a:tr h="752140">
                <a:tc rowSpan="2">
                  <a:txBody>
                    <a:bodyPr/>
                    <a:lstStyle/>
                    <a:p>
                      <a:pPr>
                        <a:lnSpc>
                          <a:spcPct val="107000"/>
                        </a:lnSpc>
                        <a:spcBef>
                          <a:spcPts val="300"/>
                        </a:spcBef>
                        <a:spcAft>
                          <a:spcPts val="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Lst>
                      </a:pPr>
                      <a:r>
                        <a:rPr lang="pl-PL" sz="1100" dirty="0">
                          <a:solidFill>
                            <a:srgbClr val="FF0000"/>
                          </a:solidFill>
                          <a:effectLst/>
                          <a:latin typeface="+mn-lt"/>
                          <a:ea typeface="Calibri"/>
                          <a:cs typeface="Times New Roman"/>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rowSpan="2">
                  <a:txBody>
                    <a:bodyPr/>
                    <a:lstStyle/>
                    <a:p>
                      <a:pPr marL="90805">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 pos="7203440" algn="l"/>
                          <a:tab pos="7653655" algn="l"/>
                          <a:tab pos="8103870" algn="l"/>
                          <a:tab pos="8554085" algn="l"/>
                          <a:tab pos="9004300" algn="l"/>
                          <a:tab pos="9454515" algn="l"/>
                          <a:tab pos="9904730" algn="l"/>
                          <a:tab pos="10354945" algn="l"/>
                        </a:tabLst>
                      </a:pPr>
                      <a:r>
                        <a:rPr lang="pl-PL" sz="1100">
                          <a:solidFill>
                            <a:srgbClr val="FF0000"/>
                          </a:solidFill>
                          <a:effectLst/>
                          <a:latin typeface="+mn-lt"/>
                          <a:ea typeface="Calibri"/>
                          <a:cs typeface="Times New Roman"/>
                        </a:rPr>
                        <a:t>Zwiększenie atrakcyjności obszaru LSR do 2022 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rowSpan="2">
                  <a:txBody>
                    <a:bodyPr/>
                    <a:lstStyle/>
                    <a:p>
                      <a:pPr marL="90170">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dirty="0">
                          <a:solidFill>
                            <a:srgbClr val="FF0000"/>
                          </a:solidFill>
                          <a:effectLst/>
                          <a:latin typeface="+mn-lt"/>
                          <a:ea typeface="Calibri"/>
                          <a:cs typeface="Times New Roman"/>
                        </a:rPr>
                        <a:t>2.1 Rozbudowa i poprawa standardu infrastruktury turystycznej i rekreacyjnej oraz poprawa estetyki przestrzeni publicznej na obszarze LSR do 2022 r</a:t>
                      </a:r>
                      <a:r>
                        <a:rPr lang="pl-PL" sz="1100" dirty="0" smtClean="0">
                          <a:solidFill>
                            <a:srgbClr val="FF0000"/>
                          </a:solidFill>
                          <a:effectLst/>
                          <a:latin typeface="+mn-lt"/>
                          <a:ea typeface="Calibri"/>
                          <a:cs typeface="Times New Roman"/>
                        </a:rPr>
                        <a:t>.</a:t>
                      </a:r>
                      <a:endParaRPr lang="pl-PL" sz="1100" dirty="0">
                        <a:solidFill>
                          <a:srgbClr val="FF0000"/>
                        </a:solidFill>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91440">
                        <a:lnSpc>
                          <a:spcPct val="107000"/>
                        </a:lnSpc>
                        <a:spcBef>
                          <a:spcPts val="300"/>
                        </a:spcBef>
                        <a:spcAft>
                          <a:spcPts val="0"/>
                        </a:spcAft>
                      </a:pPr>
                      <a:r>
                        <a:rPr lang="pl-PL" sz="1100" dirty="0">
                          <a:solidFill>
                            <a:srgbClr val="FF0000"/>
                          </a:solidFill>
                          <a:effectLst/>
                          <a:latin typeface="+mn-lt"/>
                          <a:ea typeface="Calibri"/>
                          <a:cs typeface="Times New Roman"/>
                        </a:rPr>
                        <a:t>2.1.1 Rozbudowa i poprawa standardu infrastruktury turystycznej i rekreacyjnej na obszarze LSR - procedura konkursowa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dirty="0">
                          <a:solidFill>
                            <a:srgbClr val="FF0000"/>
                          </a:solidFill>
                          <a:effectLst/>
                          <a:latin typeface="+mn-lt"/>
                          <a:ea typeface="Calibri"/>
                          <a:cs typeface="Times New Roman"/>
                        </a:rPr>
                        <a:t>2 000 000 zł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rowSpan="2">
                  <a:txBody>
                    <a:bodyPr/>
                    <a:lstStyle/>
                    <a:p>
                      <a:pPr algn="ctr">
                        <a:lnSpc>
                          <a:spcPct val="107000"/>
                        </a:lnSpc>
                        <a:spcBef>
                          <a:spcPts val="300"/>
                        </a:spcBef>
                        <a:spcAft>
                          <a:spcPts val="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 pos="7203440" algn="l"/>
                          <a:tab pos="7653655" algn="l"/>
                          <a:tab pos="8103870" algn="l"/>
                          <a:tab pos="8554085" algn="l"/>
                          <a:tab pos="9004300" algn="l"/>
                          <a:tab pos="9454515" algn="l"/>
                          <a:tab pos="9904730" algn="l"/>
                          <a:tab pos="10354945" algn="l"/>
                          <a:tab pos="10805160" algn="l"/>
                          <a:tab pos="11255375" algn="l"/>
                          <a:tab pos="11705590" algn="l"/>
                          <a:tab pos="12155805" algn="l"/>
                          <a:tab pos="12606020" algn="l"/>
                          <a:tab pos="13056235" algn="l"/>
                          <a:tab pos="13506450" algn="l"/>
                          <a:tab pos="13956665" algn="l"/>
                          <a:tab pos="14406880" algn="l"/>
                        </a:tabLst>
                      </a:pPr>
                      <a:r>
                        <a:rPr lang="pl-PL" sz="1100" b="1">
                          <a:effectLst/>
                          <a:latin typeface="+mn-lt"/>
                          <a:ea typeface="Calibri"/>
                          <a:cs typeface="Times New Roman"/>
                        </a:rPr>
                        <a:t>2 700 000 zł</a:t>
                      </a:r>
                      <a:endParaRPr lang="pl-PL" sz="1100">
                        <a:effectLst/>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r>
              <a:tr h="644691">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marL="91440">
                        <a:lnSpc>
                          <a:spcPct val="107000"/>
                        </a:lnSpc>
                        <a:spcBef>
                          <a:spcPts val="300"/>
                        </a:spcBef>
                        <a:spcAft>
                          <a:spcPts val="0"/>
                        </a:spcAft>
                      </a:pPr>
                      <a:r>
                        <a:rPr lang="pl-PL" sz="1100" b="1" dirty="0">
                          <a:solidFill>
                            <a:schemeClr val="accent1">
                              <a:lumMod val="50000"/>
                            </a:schemeClr>
                          </a:solidFill>
                          <a:effectLst/>
                          <a:latin typeface="+mn-lt"/>
                          <a:ea typeface="Calibri"/>
                          <a:cs typeface="Times New Roman"/>
                        </a:rPr>
                        <a:t>2.1.2 Rozbudowa i poprawa standardu infrastruktury turystycznej i rekreacyjnej na obszarze LSR -  projekt grantowy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b="1">
                          <a:solidFill>
                            <a:schemeClr val="accent1">
                              <a:lumMod val="50000"/>
                            </a:schemeClr>
                          </a:solidFill>
                          <a:effectLst/>
                          <a:latin typeface="+mn-lt"/>
                          <a:ea typeface="Calibri"/>
                          <a:cs typeface="Times New Roman"/>
                        </a:rPr>
                        <a:t>700 000 zł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vMerge="1">
                  <a:txBody>
                    <a:bodyPr/>
                    <a:lstStyle/>
                    <a:p>
                      <a:endParaRPr lang="pl-PL"/>
                    </a:p>
                  </a:txBody>
                  <a:tcPr/>
                </a:tc>
              </a:tr>
              <a:tr h="752140">
                <a:tc rowSpan="4">
                  <a:txBody>
                    <a:bodyPr/>
                    <a:lstStyle/>
                    <a:p>
                      <a:pPr>
                        <a:lnSpc>
                          <a:spcPct val="107000"/>
                        </a:lnSpc>
                        <a:spcBef>
                          <a:spcPts val="300"/>
                        </a:spcBef>
                        <a:spcAft>
                          <a:spcPts val="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Lst>
                      </a:pPr>
                      <a:r>
                        <a:rPr lang="pl-PL" sz="1100">
                          <a:effectLst/>
                          <a:latin typeface="+mn-lt"/>
                          <a:ea typeface="Calibri"/>
                          <a:cs typeface="Times New Roman"/>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rowSpan="4">
                  <a:txBody>
                    <a:bodyPr/>
                    <a:lstStyle/>
                    <a:p>
                      <a:pPr marL="90805">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 pos="7203440" algn="l"/>
                          <a:tab pos="7653655" algn="l"/>
                          <a:tab pos="8103870" algn="l"/>
                          <a:tab pos="8554085" algn="l"/>
                          <a:tab pos="9004300" algn="l"/>
                          <a:tab pos="9454515" algn="l"/>
                          <a:tab pos="9904730" algn="l"/>
                          <a:tab pos="10354945" algn="l"/>
                        </a:tabLst>
                      </a:pPr>
                      <a:r>
                        <a:rPr lang="pl-PL" sz="1100" dirty="0">
                          <a:effectLst/>
                          <a:latin typeface="+mn-lt"/>
                          <a:ea typeface="Calibri"/>
                          <a:cs typeface="Times New Roman"/>
                        </a:rPr>
                        <a:t>Aktywizacja mieszkańców obszaru LSR do 2022 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rowSpan="2">
                  <a:txBody>
                    <a:bodyPr/>
                    <a:lstStyle/>
                    <a:p>
                      <a:pPr marL="90170">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dirty="0">
                          <a:effectLst/>
                          <a:latin typeface="+mn-lt"/>
                          <a:ea typeface="Calibri"/>
                          <a:cs typeface="Times New Roman"/>
                        </a:rPr>
                        <a:t>3.1 Aktywizacja i integracja mieszkańców obszaru LSR do 2022 r</a:t>
                      </a:r>
                      <a:r>
                        <a:rPr lang="pl-PL" sz="1100" dirty="0" smtClean="0">
                          <a:effectLst/>
                          <a:latin typeface="+mn-lt"/>
                          <a:ea typeface="Calibri"/>
                          <a:cs typeface="Times New Roman"/>
                        </a:rPr>
                        <a:t>.</a:t>
                      </a:r>
                      <a:endParaRPr lang="pl-PL" sz="11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91440">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b="1" dirty="0">
                          <a:solidFill>
                            <a:schemeClr val="accent1">
                              <a:lumMod val="50000"/>
                            </a:schemeClr>
                          </a:solidFill>
                          <a:effectLst/>
                          <a:latin typeface="+mn-lt"/>
                          <a:ea typeface="Calibri"/>
                          <a:cs typeface="Times New Roman"/>
                        </a:rPr>
                        <a:t>3.1.1 Realizacja wydarzeń edukacyjnych, kulturalnych, rekreacyjnych i artystycznych dla mieszkańców obszaru LSR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b="1" dirty="0">
                          <a:solidFill>
                            <a:schemeClr val="accent1">
                              <a:lumMod val="50000"/>
                            </a:schemeClr>
                          </a:solidFill>
                          <a:effectLst/>
                          <a:latin typeface="+mn-lt"/>
                          <a:ea typeface="Calibri"/>
                          <a:cs typeface="Times New Roman"/>
                        </a:rPr>
                        <a:t>500 000 zł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rowSpan="4">
                  <a:txBody>
                    <a:bodyPr/>
                    <a:lstStyle/>
                    <a:p>
                      <a:pPr algn="ctr">
                        <a:lnSpc>
                          <a:spcPct val="107000"/>
                        </a:lnSpc>
                        <a:spcBef>
                          <a:spcPts val="300"/>
                        </a:spcBef>
                        <a:spcAft>
                          <a:spcPts val="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 pos="7203440" algn="l"/>
                          <a:tab pos="7653655" algn="l"/>
                          <a:tab pos="8103870" algn="l"/>
                          <a:tab pos="8554085" algn="l"/>
                          <a:tab pos="9004300" algn="l"/>
                          <a:tab pos="9454515" algn="l"/>
                          <a:tab pos="9904730" algn="l"/>
                          <a:tab pos="10354945" algn="l"/>
                          <a:tab pos="10805160" algn="l"/>
                          <a:tab pos="11255375" algn="l"/>
                          <a:tab pos="11705590" algn="l"/>
                          <a:tab pos="12155805" algn="l"/>
                          <a:tab pos="12606020" algn="l"/>
                          <a:tab pos="13056235" algn="l"/>
                          <a:tab pos="13506450" algn="l"/>
                          <a:tab pos="13956665" algn="l"/>
                          <a:tab pos="14406880" algn="l"/>
                        </a:tabLst>
                      </a:pPr>
                      <a:r>
                        <a:rPr lang="pl-PL" sz="1100" b="1" dirty="0">
                          <a:effectLst/>
                          <a:latin typeface="+mn-lt"/>
                          <a:ea typeface="Calibri"/>
                          <a:cs typeface="Times New Roman"/>
                        </a:rPr>
                        <a:t>2 590 000 zł</a:t>
                      </a:r>
                      <a:endParaRPr lang="pl-PL" sz="1100" dirty="0">
                        <a:effectLst/>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r>
              <a:tr h="214897">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marL="91440">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a:solidFill>
                            <a:srgbClr val="FF0000"/>
                          </a:solidFill>
                          <a:effectLst/>
                          <a:latin typeface="+mn-lt"/>
                          <a:ea typeface="Calibri"/>
                          <a:cs typeface="Times New Roman"/>
                        </a:rPr>
                        <a:t>3.1.2. Funkcjonowanie LGD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dirty="0">
                          <a:solidFill>
                            <a:srgbClr val="FF0000"/>
                          </a:solidFill>
                          <a:effectLst/>
                          <a:latin typeface="+mn-lt"/>
                          <a:ea typeface="Calibri"/>
                          <a:cs typeface="Times New Roman"/>
                        </a:rPr>
                        <a:t>1 650 000 zł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vMerge="1">
                  <a:txBody>
                    <a:bodyPr/>
                    <a:lstStyle/>
                    <a:p>
                      <a:endParaRPr lang="pl-PL"/>
                    </a:p>
                  </a:txBody>
                  <a:tcPr/>
                </a:tc>
              </a:tr>
              <a:tr h="537243">
                <a:tc vMerge="1">
                  <a:txBody>
                    <a:bodyPr/>
                    <a:lstStyle/>
                    <a:p>
                      <a:endParaRPr lang="pl-PL"/>
                    </a:p>
                  </a:txBody>
                  <a:tcPr/>
                </a:tc>
                <a:tc vMerge="1">
                  <a:txBody>
                    <a:bodyPr/>
                    <a:lstStyle/>
                    <a:p>
                      <a:endParaRPr lang="pl-PL"/>
                    </a:p>
                  </a:txBody>
                  <a:tcPr/>
                </a:tc>
                <a:tc rowSpan="2">
                  <a:txBody>
                    <a:bodyPr/>
                    <a:lstStyle/>
                    <a:p>
                      <a:pPr marL="90170">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a:effectLst/>
                          <a:latin typeface="+mn-lt"/>
                          <a:ea typeface="Calibri"/>
                          <a:cs typeface="Times New Roman"/>
                        </a:rPr>
                        <a:t>3.2 Promocja zasobów lokalnych obszaru LSR do 2022 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marL="91440">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b="1" dirty="0">
                          <a:solidFill>
                            <a:schemeClr val="accent1">
                              <a:lumMod val="50000"/>
                            </a:schemeClr>
                          </a:solidFill>
                          <a:effectLst/>
                          <a:latin typeface="+mn-lt"/>
                          <a:ea typeface="Calibri"/>
                          <a:cs typeface="Times New Roman"/>
                        </a:rPr>
                        <a:t>3.2.1 Opracowanie publikacji i materiałów informacyjno-</a:t>
                      </a:r>
                      <a:r>
                        <a:rPr lang="pl-PL" sz="1100" b="1" dirty="0" err="1">
                          <a:solidFill>
                            <a:schemeClr val="accent1">
                              <a:lumMod val="50000"/>
                            </a:schemeClr>
                          </a:solidFill>
                          <a:effectLst/>
                          <a:latin typeface="+mn-lt"/>
                          <a:ea typeface="Calibri"/>
                          <a:cs typeface="Times New Roman"/>
                        </a:rPr>
                        <a:t>promo</a:t>
                      </a:r>
                      <a:r>
                        <a:rPr lang="pl-PL" sz="1100" b="1" dirty="0">
                          <a:solidFill>
                            <a:schemeClr val="accent1">
                              <a:lumMod val="50000"/>
                            </a:schemeClr>
                          </a:solidFill>
                          <a:effectLst/>
                          <a:latin typeface="+mn-lt"/>
                          <a:ea typeface="Calibri"/>
                          <a:cs typeface="Times New Roman"/>
                        </a:rPr>
                        <a:t>-</a:t>
                      </a:r>
                      <a:r>
                        <a:rPr lang="pl-PL" sz="1100" b="1" dirty="0" err="1">
                          <a:solidFill>
                            <a:schemeClr val="accent1">
                              <a:lumMod val="50000"/>
                            </a:schemeClr>
                          </a:solidFill>
                          <a:effectLst/>
                          <a:latin typeface="+mn-lt"/>
                          <a:ea typeface="Calibri"/>
                          <a:cs typeface="Times New Roman"/>
                        </a:rPr>
                        <a:t>cyjnych</a:t>
                      </a:r>
                      <a:r>
                        <a:rPr lang="pl-PL" sz="1100" b="1" dirty="0">
                          <a:solidFill>
                            <a:schemeClr val="accent1">
                              <a:lumMod val="50000"/>
                            </a:schemeClr>
                          </a:solidFill>
                          <a:effectLst/>
                          <a:latin typeface="+mn-lt"/>
                          <a:ea typeface="Calibri"/>
                          <a:cs typeface="Times New Roman"/>
                        </a:rPr>
                        <a:t> dotyczących zasobów obszaru</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b="1" dirty="0">
                          <a:solidFill>
                            <a:schemeClr val="accent1">
                              <a:lumMod val="50000"/>
                            </a:schemeClr>
                          </a:solidFill>
                          <a:effectLst/>
                          <a:latin typeface="+mn-lt"/>
                          <a:ea typeface="Calibri"/>
                          <a:cs typeface="Times New Roman"/>
                        </a:rPr>
                        <a:t>300 000 zł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vMerge="1">
                  <a:txBody>
                    <a:bodyPr/>
                    <a:lstStyle/>
                    <a:p>
                      <a:endParaRPr lang="pl-PL"/>
                    </a:p>
                  </a:txBody>
                  <a:tcPr/>
                </a:tc>
              </a:tr>
              <a:tr h="322346">
                <a:tc vMerge="1">
                  <a:txBody>
                    <a:bodyPr/>
                    <a:lstStyle/>
                    <a:p>
                      <a:endParaRPr lang="pl-PL"/>
                    </a:p>
                  </a:txBody>
                  <a:tcPr/>
                </a:tc>
                <a:tc vMerge="1">
                  <a:txBody>
                    <a:bodyPr/>
                    <a:lstStyle/>
                    <a:p>
                      <a:endParaRPr lang="pl-PL"/>
                    </a:p>
                  </a:txBody>
                  <a:tcPr/>
                </a:tc>
                <a:tc vMerge="1">
                  <a:txBody>
                    <a:bodyPr/>
                    <a:lstStyle/>
                    <a:p>
                      <a:endParaRPr lang="pl-PL"/>
                    </a:p>
                  </a:txBody>
                  <a:tcPr/>
                </a:tc>
                <a:tc>
                  <a:txBody>
                    <a:bodyPr/>
                    <a:lstStyle/>
                    <a:p>
                      <a:pPr marL="91440">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a:solidFill>
                            <a:srgbClr val="FF0000"/>
                          </a:solidFill>
                          <a:effectLst/>
                          <a:latin typeface="+mn-lt"/>
                          <a:ea typeface="Calibri"/>
                          <a:cs typeface="Times New Roman"/>
                        </a:rPr>
                        <a:t>3.2.2 Współpraca regionalna i międzynarodowa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dirty="0">
                          <a:solidFill>
                            <a:srgbClr val="FF0000"/>
                          </a:solidFill>
                          <a:effectLst/>
                          <a:latin typeface="+mn-lt"/>
                          <a:ea typeface="Calibri"/>
                          <a:cs typeface="Times New Roman"/>
                        </a:rPr>
                        <a:t>140 000 zł</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vMerge="1">
                  <a:txBody>
                    <a:bodyPr/>
                    <a:lstStyle/>
                    <a:p>
                      <a:endParaRPr lang="pl-PL"/>
                    </a:p>
                  </a:txBody>
                  <a:tcPr/>
                </a:tc>
              </a:tr>
              <a:tr h="214897">
                <a:tc gridSpan="5">
                  <a:txBody>
                    <a:bodyPr/>
                    <a:lstStyle/>
                    <a:p>
                      <a:pPr algn="r">
                        <a:lnSpc>
                          <a:spcPct val="107000"/>
                        </a:lnSpc>
                        <a:spcBef>
                          <a:spcPts val="300"/>
                        </a:spcBef>
                        <a:spcAft>
                          <a:spcPts val="0"/>
                        </a:spcAft>
                        <a:tabLst>
                          <a:tab pos="-20116800" algn="l"/>
                          <a:tab pos="-20005040" algn="l"/>
                          <a:tab pos="-19554825" algn="l"/>
                          <a:tab pos="-19104610" algn="l"/>
                          <a:tab pos="-18654395" algn="l"/>
                          <a:tab pos="-18204180" algn="l"/>
                          <a:tab pos="-17753965" algn="l"/>
                          <a:tab pos="-17303750" algn="l"/>
                          <a:tab pos="-16853535" algn="l"/>
                          <a:tab pos="-16403320" algn="l"/>
                          <a:tab pos="-15953105" algn="l"/>
                          <a:tab pos="-15502890" algn="l"/>
                          <a:tab pos="-15052675" algn="l"/>
                          <a:tab pos="-14602460" algn="l"/>
                          <a:tab pos="-14152245" algn="l"/>
                          <a:tab pos="-13702030" algn="l"/>
                          <a:tab pos="-13251815" algn="l"/>
                          <a:tab pos="-12801600" algn="l"/>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Lst>
                      </a:pPr>
                      <a:r>
                        <a:rPr lang="pl-PL" sz="1100" b="1">
                          <a:effectLst/>
                          <a:latin typeface="+mn-lt"/>
                          <a:ea typeface="Calibri"/>
                          <a:cs typeface="Times New Roman"/>
                        </a:rPr>
                        <a:t>RAZEM:</a:t>
                      </a:r>
                      <a:endParaRPr lang="pl-PL" sz="11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a:txBody>
                    <a:bodyPr/>
                    <a:lstStyle/>
                    <a:p>
                      <a:pPr algn="ctr">
                        <a:lnSpc>
                          <a:spcPct val="107000"/>
                        </a:lnSpc>
                        <a:spcBef>
                          <a:spcPts val="300"/>
                        </a:spcBef>
                        <a:spcAft>
                          <a:spcPts val="0"/>
                        </a:spcAft>
                        <a:tabLst>
                          <a:tab pos="450215" algn="l"/>
                          <a:tab pos="900430" algn="l"/>
                          <a:tab pos="1350645" algn="l"/>
                          <a:tab pos="1800860" algn="l"/>
                          <a:tab pos="2251075" algn="l"/>
                          <a:tab pos="2701290" algn="l"/>
                          <a:tab pos="3151505" algn="l"/>
                          <a:tab pos="3601720" algn="l"/>
                          <a:tab pos="4051935" algn="l"/>
                          <a:tab pos="4502150" algn="l"/>
                          <a:tab pos="4952365" algn="l"/>
                          <a:tab pos="5402580" algn="l"/>
                          <a:tab pos="5852795" algn="l"/>
                          <a:tab pos="6303010" algn="l"/>
                          <a:tab pos="6753225" algn="l"/>
                          <a:tab pos="7203440" algn="l"/>
                          <a:tab pos="7653655" algn="l"/>
                          <a:tab pos="8103870" algn="l"/>
                          <a:tab pos="8554085" algn="l"/>
                          <a:tab pos="9004300" algn="l"/>
                          <a:tab pos="9454515" algn="l"/>
                          <a:tab pos="9904730" algn="l"/>
                          <a:tab pos="10354945" algn="l"/>
                          <a:tab pos="10805160" algn="l"/>
                          <a:tab pos="11255375" algn="l"/>
                          <a:tab pos="11705590" algn="l"/>
                          <a:tab pos="12155805" algn="l"/>
                          <a:tab pos="12606020" algn="l"/>
                          <a:tab pos="13056235" algn="l"/>
                          <a:tab pos="13506450" algn="l"/>
                          <a:tab pos="13956665" algn="l"/>
                          <a:tab pos="14406880" algn="l"/>
                        </a:tabLst>
                      </a:pPr>
                      <a:r>
                        <a:rPr lang="pl-PL" sz="1100" b="1" dirty="0">
                          <a:effectLst/>
                          <a:latin typeface="+mn-lt"/>
                          <a:ea typeface="Calibri"/>
                          <a:cs typeface="Times New Roman"/>
                        </a:rPr>
                        <a:t>8 790 000 zł</a:t>
                      </a:r>
                      <a:endParaRPr lang="pl-PL" sz="1100" dirty="0">
                        <a:effectLst/>
                        <a:latin typeface="+mn-lt"/>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Tytuł 2"/>
          <p:cNvSpPr>
            <a:spLocks noGrp="1"/>
          </p:cNvSpPr>
          <p:nvPr>
            <p:ph type="title"/>
          </p:nvPr>
        </p:nvSpPr>
        <p:spPr>
          <a:xfrm>
            <a:off x="539552" y="807951"/>
            <a:ext cx="8229600" cy="580935"/>
          </a:xfrm>
        </p:spPr>
        <p:txBody>
          <a:bodyPr>
            <a:normAutofit fontScale="90000"/>
          </a:bodyPr>
          <a:lstStyle/>
          <a:p>
            <a:pPr algn="ctr"/>
            <a:r>
              <a:rPr lang="pl-PL" sz="3100" dirty="0" smtClean="0"/>
              <a:t>Budżet</a:t>
            </a:r>
            <a:r>
              <a:rPr lang="pl-PL" dirty="0" smtClean="0"/>
              <a:t> LSR</a:t>
            </a: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3746953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204864"/>
            <a:ext cx="8229600" cy="3802427"/>
          </a:xfrm>
        </p:spPr>
        <p:txBody>
          <a:bodyPr>
            <a:normAutofit/>
          </a:bodyPr>
          <a:lstStyle/>
          <a:p>
            <a:pPr>
              <a:lnSpc>
                <a:spcPct val="150000"/>
              </a:lnSpc>
            </a:pPr>
            <a:r>
              <a:rPr lang="pl-PL" sz="2800" dirty="0">
                <a:solidFill>
                  <a:srgbClr val="FF0000"/>
                </a:solidFill>
              </a:rPr>
              <a:t>P</a:t>
            </a:r>
            <a:r>
              <a:rPr lang="pl-PL" sz="2800" dirty="0" smtClean="0">
                <a:solidFill>
                  <a:srgbClr val="FF0000"/>
                </a:solidFill>
              </a:rPr>
              <a:t>odejmowanie działalności gospodarczej;</a:t>
            </a:r>
          </a:p>
          <a:p>
            <a:pPr>
              <a:lnSpc>
                <a:spcPct val="150000"/>
              </a:lnSpc>
            </a:pPr>
            <a:r>
              <a:rPr lang="pl-PL" sz="2800" dirty="0" smtClean="0">
                <a:solidFill>
                  <a:srgbClr val="FF0000"/>
                </a:solidFill>
              </a:rPr>
              <a:t>Rozwój działalności gospodarczej;</a:t>
            </a:r>
          </a:p>
          <a:p>
            <a:pPr>
              <a:lnSpc>
                <a:spcPct val="150000"/>
              </a:lnSpc>
            </a:pPr>
            <a:r>
              <a:rPr lang="pl-PL" sz="2800" dirty="0" smtClean="0">
                <a:solidFill>
                  <a:srgbClr val="FF0000"/>
                </a:solidFill>
              </a:rPr>
              <a:t>Konkurs otwarty (infrastruktura);</a:t>
            </a:r>
          </a:p>
          <a:p>
            <a:pPr>
              <a:lnSpc>
                <a:spcPct val="150000"/>
              </a:lnSpc>
            </a:pPr>
            <a:r>
              <a:rPr lang="pl-PL" sz="3200" b="1" u="sng" dirty="0" smtClean="0">
                <a:solidFill>
                  <a:schemeClr val="accent1">
                    <a:lumMod val="50000"/>
                  </a:schemeClr>
                </a:solidFill>
              </a:rPr>
              <a:t>Konkursy na projekty grantowe.</a:t>
            </a:r>
          </a:p>
          <a:p>
            <a:endParaRPr lang="pl-PL" dirty="0"/>
          </a:p>
        </p:txBody>
      </p:sp>
      <p:sp>
        <p:nvSpPr>
          <p:cNvPr id="3" name="Tytuł 2"/>
          <p:cNvSpPr>
            <a:spLocks noGrp="1"/>
          </p:cNvSpPr>
          <p:nvPr>
            <p:ph type="title"/>
          </p:nvPr>
        </p:nvSpPr>
        <p:spPr>
          <a:xfrm>
            <a:off x="395536" y="1484784"/>
            <a:ext cx="8229600" cy="432048"/>
          </a:xfrm>
        </p:spPr>
        <p:txBody>
          <a:bodyPr>
            <a:normAutofit fontScale="90000"/>
          </a:bodyPr>
          <a:lstStyle/>
          <a:p>
            <a:pPr algn="ctr"/>
            <a:r>
              <a:rPr lang="pl-PL" sz="3100" dirty="0" smtClean="0"/>
              <a:t>Rodzaje </a:t>
            </a:r>
            <a:r>
              <a:rPr lang="pl-PL" sz="3600" dirty="0" smtClean="0"/>
              <a:t>konkursów</a:t>
            </a:r>
            <a:r>
              <a:rPr lang="pl-PL" sz="3100" dirty="0" smtClean="0"/>
              <a:t> ogłaszanych przez LGD</a:t>
            </a:r>
            <a:r>
              <a:rPr lang="pl-PL" dirty="0"/>
              <a:t/>
            </a:r>
            <a:br>
              <a:rPr lang="pl-PL" dirty="0"/>
            </a:b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323232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844824"/>
            <a:ext cx="8229600" cy="4162467"/>
          </a:xfrm>
        </p:spPr>
        <p:txBody>
          <a:bodyPr>
            <a:normAutofit fontScale="92500" lnSpcReduction="20000"/>
          </a:bodyPr>
          <a:lstStyle/>
          <a:p>
            <a:r>
              <a:rPr lang="pl-PL" dirty="0" smtClean="0"/>
              <a:t>Przedsięwzięcia:</a:t>
            </a:r>
            <a:endParaRPr lang="pl-PL" dirty="0"/>
          </a:p>
          <a:p>
            <a:pPr>
              <a:lnSpc>
                <a:spcPct val="150000"/>
              </a:lnSpc>
            </a:pPr>
            <a:r>
              <a:rPr lang="pl-PL" sz="2400" dirty="0" smtClean="0"/>
              <a:t>2.1.2 </a:t>
            </a:r>
            <a:r>
              <a:rPr lang="pl-PL" sz="2400" dirty="0"/>
              <a:t>Rozbudowa i poprawa standardu infrastruktury turystycznej i </a:t>
            </a:r>
            <a:r>
              <a:rPr lang="pl-PL" sz="2400" dirty="0" smtClean="0"/>
              <a:t>rekreacyjnej na </a:t>
            </a:r>
            <a:r>
              <a:rPr lang="pl-PL" sz="2400" dirty="0"/>
              <a:t>obszarze LSR </a:t>
            </a:r>
            <a:r>
              <a:rPr lang="pl-PL" sz="2400" dirty="0" smtClean="0"/>
              <a:t>,</a:t>
            </a:r>
          </a:p>
          <a:p>
            <a:pPr>
              <a:lnSpc>
                <a:spcPct val="150000"/>
              </a:lnSpc>
            </a:pPr>
            <a:r>
              <a:rPr lang="pl-PL" sz="2400" dirty="0" smtClean="0"/>
              <a:t>3.1.1 </a:t>
            </a:r>
            <a:r>
              <a:rPr lang="pl-PL" sz="2400" dirty="0"/>
              <a:t>Realizacja wydarzeń edukacyjnych, kulturalnych, rekreacyjnych i artystycznych dla mieszkańców obszaru </a:t>
            </a:r>
            <a:r>
              <a:rPr lang="pl-PL" sz="2400" dirty="0" smtClean="0"/>
              <a:t>LSR,</a:t>
            </a:r>
          </a:p>
          <a:p>
            <a:pPr>
              <a:lnSpc>
                <a:spcPct val="150000"/>
              </a:lnSpc>
            </a:pPr>
            <a:r>
              <a:rPr lang="pl-PL" sz="2400" dirty="0"/>
              <a:t>3.2.1 Opracowanie publikacji i materiałów </a:t>
            </a:r>
            <a:r>
              <a:rPr lang="pl-PL" sz="2400" dirty="0" smtClean="0"/>
              <a:t>informacyjno-promocyjnych </a:t>
            </a:r>
            <a:r>
              <a:rPr lang="pl-PL" sz="2400" dirty="0"/>
              <a:t>dotyczących zasobów obszaru</a:t>
            </a:r>
          </a:p>
          <a:p>
            <a:pPr>
              <a:lnSpc>
                <a:spcPct val="150000"/>
              </a:lnSpc>
            </a:pPr>
            <a:endParaRPr lang="pl-PL" sz="2400" dirty="0" smtClean="0"/>
          </a:p>
          <a:p>
            <a:endParaRPr lang="pl-PL" dirty="0"/>
          </a:p>
        </p:txBody>
      </p:sp>
      <p:sp>
        <p:nvSpPr>
          <p:cNvPr id="3" name="Tytuł 2"/>
          <p:cNvSpPr>
            <a:spLocks noGrp="1"/>
          </p:cNvSpPr>
          <p:nvPr>
            <p:ph type="title"/>
          </p:nvPr>
        </p:nvSpPr>
        <p:spPr>
          <a:xfrm>
            <a:off x="467544" y="1268760"/>
            <a:ext cx="8229600" cy="443450"/>
          </a:xfrm>
        </p:spPr>
        <p:txBody>
          <a:bodyPr>
            <a:normAutofit fontScale="90000"/>
          </a:bodyPr>
          <a:lstStyle/>
          <a:p>
            <a:r>
              <a:rPr lang="pl-PL" sz="3600" dirty="0" smtClean="0"/>
              <a:t/>
            </a:r>
            <a:br>
              <a:rPr lang="pl-PL" sz="3600" dirty="0" smtClean="0"/>
            </a:br>
            <a:r>
              <a:rPr lang="pl-PL" sz="3600" dirty="0" smtClean="0"/>
              <a:t>Dofinansowanie na GRANTY</a:t>
            </a:r>
            <a:r>
              <a:rPr lang="pl-PL" sz="3600" dirty="0"/>
              <a:t/>
            </a:r>
            <a:br>
              <a:rPr lang="pl-PL" sz="3600" dirty="0"/>
            </a:b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2798143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628800"/>
            <a:ext cx="8229600" cy="4378491"/>
          </a:xfrm>
        </p:spPr>
        <p:txBody>
          <a:bodyPr>
            <a:normAutofit fontScale="77500" lnSpcReduction="20000"/>
          </a:bodyPr>
          <a:lstStyle/>
          <a:p>
            <a:pPr>
              <a:lnSpc>
                <a:spcPct val="170000"/>
              </a:lnSpc>
            </a:pPr>
            <a:r>
              <a:rPr lang="pl-PL" dirty="0"/>
              <a:t>Poziom </a:t>
            </a:r>
            <a:r>
              <a:rPr lang="pl-PL" dirty="0" smtClean="0"/>
              <a:t>dofinansowania: 99% </a:t>
            </a:r>
            <a:r>
              <a:rPr lang="pl-PL" dirty="0"/>
              <a:t>kosztów </a:t>
            </a:r>
            <a:r>
              <a:rPr lang="pl-PL" dirty="0" smtClean="0"/>
              <a:t>kwalifikowalnych,</a:t>
            </a:r>
          </a:p>
          <a:p>
            <a:pPr>
              <a:lnSpc>
                <a:spcPct val="170000"/>
              </a:lnSpc>
            </a:pPr>
            <a:r>
              <a:rPr lang="pl-PL" dirty="0" smtClean="0"/>
              <a:t>Wkład własny finansowy: minimum 1 %,</a:t>
            </a:r>
            <a:endParaRPr lang="pl-PL" dirty="0"/>
          </a:p>
          <a:p>
            <a:pPr>
              <a:lnSpc>
                <a:spcPct val="170000"/>
              </a:lnSpc>
            </a:pPr>
            <a:r>
              <a:rPr lang="pl-PL" dirty="0"/>
              <a:t>Pomoc jest przyznawana od </a:t>
            </a:r>
            <a:r>
              <a:rPr lang="pl-PL" dirty="0" smtClean="0"/>
              <a:t>5 </a:t>
            </a:r>
            <a:r>
              <a:rPr lang="pl-PL" dirty="0"/>
              <a:t>000,00zł do </a:t>
            </a:r>
            <a:r>
              <a:rPr lang="pl-PL" dirty="0" smtClean="0"/>
              <a:t> 50 000,00zł</a:t>
            </a:r>
          </a:p>
          <a:p>
            <a:pPr>
              <a:lnSpc>
                <a:spcPct val="170000"/>
              </a:lnSpc>
            </a:pPr>
            <a:r>
              <a:rPr lang="pl-PL" dirty="0" smtClean="0"/>
              <a:t>pierwsza </a:t>
            </a:r>
            <a:r>
              <a:rPr lang="pl-PL" dirty="0"/>
              <a:t>transza pomocy obejmuje do 80% kwoty przyznanego grantu, </a:t>
            </a:r>
            <a:endParaRPr lang="pl-PL" dirty="0" smtClean="0"/>
          </a:p>
          <a:p>
            <a:pPr>
              <a:lnSpc>
                <a:spcPct val="170000"/>
              </a:lnSpc>
            </a:pPr>
            <a:r>
              <a:rPr lang="pl-PL" dirty="0" smtClean="0"/>
              <a:t>druga </a:t>
            </a:r>
            <a:r>
              <a:rPr lang="pl-PL" dirty="0"/>
              <a:t>transza pomocy obejmuje pozostałą kwotę przyznanego grantu i jest wypłacana po pozytywnym rozpatrzeniu wniosku o rozliczenie grantu.</a:t>
            </a:r>
          </a:p>
          <a:p>
            <a:pPr>
              <a:lnSpc>
                <a:spcPct val="170000"/>
              </a:lnSpc>
            </a:pPr>
            <a:endParaRPr lang="pl-PL" dirty="0"/>
          </a:p>
          <a:p>
            <a:pPr>
              <a:lnSpc>
                <a:spcPct val="160000"/>
              </a:lnSpc>
            </a:pPr>
            <a:endParaRPr lang="pl-PL" dirty="0" smtClean="0"/>
          </a:p>
          <a:p>
            <a:pPr>
              <a:lnSpc>
                <a:spcPct val="160000"/>
              </a:lnSpc>
            </a:pPr>
            <a:endParaRPr lang="pl-PL" dirty="0"/>
          </a:p>
        </p:txBody>
      </p:sp>
      <p:sp>
        <p:nvSpPr>
          <p:cNvPr id="3" name="Tytuł 2"/>
          <p:cNvSpPr>
            <a:spLocks noGrp="1"/>
          </p:cNvSpPr>
          <p:nvPr>
            <p:ph type="title"/>
          </p:nvPr>
        </p:nvSpPr>
        <p:spPr>
          <a:xfrm>
            <a:off x="457200" y="1340768"/>
            <a:ext cx="8229600" cy="288032"/>
          </a:xfrm>
        </p:spPr>
        <p:txBody>
          <a:bodyPr>
            <a:normAutofit fontScale="90000"/>
          </a:bodyPr>
          <a:lstStyle/>
          <a:p>
            <a:pPr algn="ctr"/>
            <a:r>
              <a:rPr lang="pl-PL" dirty="0"/>
              <a:t>Warunki przyznania pomocy:</a:t>
            </a:r>
            <a:br>
              <a:rPr lang="pl-PL" dirty="0"/>
            </a:b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4264131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204865"/>
            <a:ext cx="8229600" cy="3312368"/>
          </a:xfrm>
        </p:spPr>
        <p:txBody>
          <a:bodyPr>
            <a:noAutofit/>
          </a:bodyPr>
          <a:lstStyle/>
          <a:p>
            <a:pPr>
              <a:lnSpc>
                <a:spcPct val="150000"/>
              </a:lnSpc>
            </a:pPr>
            <a:r>
              <a:rPr lang="pl-PL" sz="2000" b="1" dirty="0"/>
              <a:t>O pomoc może ubiegać się podmiot będący:</a:t>
            </a:r>
          </a:p>
          <a:p>
            <a:pPr>
              <a:lnSpc>
                <a:spcPct val="150000"/>
              </a:lnSpc>
            </a:pPr>
            <a:r>
              <a:rPr lang="pl-PL" sz="2000" dirty="0" smtClean="0"/>
              <a:t>osobą fizyczną, nieprowadzącą </a:t>
            </a:r>
            <a:r>
              <a:rPr lang="pl-PL" sz="2000" dirty="0"/>
              <a:t>działalności </a:t>
            </a:r>
            <a:r>
              <a:rPr lang="pl-PL" sz="2000" dirty="0" smtClean="0"/>
              <a:t>gospodarczej, która:</a:t>
            </a:r>
            <a:endParaRPr lang="pl-PL" sz="2000" dirty="0"/>
          </a:p>
          <a:p>
            <a:pPr lvl="1">
              <a:lnSpc>
                <a:spcPct val="150000"/>
              </a:lnSpc>
            </a:pPr>
            <a:r>
              <a:rPr lang="pl-PL" sz="1800" dirty="0" smtClean="0"/>
              <a:t>jest </a:t>
            </a:r>
            <a:r>
              <a:rPr lang="pl-PL" sz="1800" dirty="0"/>
              <a:t>obywatelem państwa członkowskiego Unii Europejskiej,</a:t>
            </a:r>
          </a:p>
          <a:p>
            <a:pPr lvl="1">
              <a:lnSpc>
                <a:spcPct val="150000"/>
              </a:lnSpc>
            </a:pPr>
            <a:r>
              <a:rPr lang="pl-PL" sz="1800" dirty="0" smtClean="0"/>
              <a:t>jest </a:t>
            </a:r>
            <a:r>
              <a:rPr lang="pl-PL" sz="1800" dirty="0"/>
              <a:t>pełnoletnia,</a:t>
            </a:r>
          </a:p>
          <a:p>
            <a:pPr lvl="1">
              <a:lnSpc>
                <a:spcPct val="150000"/>
              </a:lnSpc>
            </a:pPr>
            <a:r>
              <a:rPr lang="pl-PL" sz="1800" dirty="0" smtClean="0"/>
              <a:t>ma </a:t>
            </a:r>
            <a:r>
              <a:rPr lang="pl-PL" sz="1800" dirty="0"/>
              <a:t>miejsce zamieszkania na obszarze wiejskim objętym LSR</a:t>
            </a:r>
            <a:r>
              <a:rPr lang="pl-PL" sz="1800" dirty="0" smtClean="0"/>
              <a:t>;</a:t>
            </a:r>
            <a:endParaRPr lang="pl-PL" sz="1800" dirty="0"/>
          </a:p>
        </p:txBody>
      </p:sp>
      <p:sp>
        <p:nvSpPr>
          <p:cNvPr id="3" name="Tytuł 2"/>
          <p:cNvSpPr>
            <a:spLocks noGrp="1"/>
          </p:cNvSpPr>
          <p:nvPr>
            <p:ph type="title"/>
          </p:nvPr>
        </p:nvSpPr>
        <p:spPr>
          <a:xfrm>
            <a:off x="457200" y="836702"/>
            <a:ext cx="8229600" cy="936114"/>
          </a:xfrm>
        </p:spPr>
        <p:txBody>
          <a:bodyPr>
            <a:normAutofit/>
          </a:bodyPr>
          <a:lstStyle/>
          <a:p>
            <a:pPr algn="ctr"/>
            <a:r>
              <a:rPr lang="pl-PL" dirty="0"/>
              <a:t>Warunki przyznania pomocy:</a:t>
            </a:r>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3937812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628799"/>
            <a:ext cx="8229600" cy="4032449"/>
          </a:xfrm>
        </p:spPr>
        <p:txBody>
          <a:bodyPr>
            <a:normAutofit fontScale="70000" lnSpcReduction="20000"/>
          </a:bodyPr>
          <a:lstStyle/>
          <a:p>
            <a:pPr>
              <a:lnSpc>
                <a:spcPct val="160000"/>
              </a:lnSpc>
            </a:pPr>
            <a:r>
              <a:rPr lang="pl-PL" dirty="0"/>
              <a:t>osoby prawne m.in. jednostki samorządu terytorialnego z wyłączeniem województw, podmioty wpisane do Krajowego Rejestru Sądowego i rejestru instytucji kultury (czyli np. gmina, stowarzyszenie, fundacja, gminny ośrodek kultury, biblioteka publiczna) kościoły, związki wyznaniowe,</a:t>
            </a:r>
          </a:p>
          <a:p>
            <a:pPr>
              <a:lnSpc>
                <a:spcPct val="160000"/>
              </a:lnSpc>
            </a:pPr>
            <a:r>
              <a:rPr lang="pl-PL" dirty="0"/>
              <a:t>jednostki organizacyjne nieposiadające osobowości prawnej, którym ustawy przyznają zdolność prawną, (czyli np. wspólnota mieszkaniowa, stowarzyszenia zwykłe, kluby sportowe podlegające nadzorowi Starosty)</a:t>
            </a:r>
          </a:p>
          <a:p>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2974167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15505" y="1700808"/>
            <a:ext cx="8229600" cy="4536504"/>
          </a:xfrm>
        </p:spPr>
        <p:txBody>
          <a:bodyPr>
            <a:normAutofit fontScale="70000" lnSpcReduction="20000"/>
          </a:bodyPr>
          <a:lstStyle/>
          <a:p>
            <a:pPr>
              <a:lnSpc>
                <a:spcPct val="170000"/>
              </a:lnSpc>
            </a:pPr>
            <a:r>
              <a:rPr lang="pl-PL" dirty="0" smtClean="0"/>
              <a:t>operacja </a:t>
            </a:r>
            <a:r>
              <a:rPr lang="pl-PL" dirty="0"/>
              <a:t>służy zaspokajaniu potrzeb społeczności lokalnej;</a:t>
            </a:r>
          </a:p>
          <a:p>
            <a:pPr>
              <a:lnSpc>
                <a:spcPct val="170000"/>
              </a:lnSpc>
            </a:pPr>
            <a:r>
              <a:rPr lang="pl-PL" dirty="0" smtClean="0"/>
              <a:t>nie </a:t>
            </a:r>
            <a:r>
              <a:rPr lang="pl-PL" dirty="0"/>
              <a:t>służy indywidualnej promocji produktów lub usług lokalnych;</a:t>
            </a:r>
          </a:p>
          <a:p>
            <a:pPr>
              <a:lnSpc>
                <a:spcPct val="170000"/>
              </a:lnSpc>
            </a:pPr>
            <a:r>
              <a:rPr lang="pl-PL" dirty="0" smtClean="0"/>
              <a:t>nie </a:t>
            </a:r>
            <a:r>
              <a:rPr lang="pl-PL" dirty="0"/>
              <a:t>dotyczy organizacji wydarzeń cyklicznych, z wyjątkiem wydarzenia inicjującego cykl wydarzeń lub wydarzenia specyficznego dla danej LSR, wskazanych i uzasadnionych w LSR, przy czym przez wydarzenie cykliczne rozumie się wydarzenie organizowane więcej niż jeden raz oraz poświęcone przynajmniej w części tej samej tematyce</a:t>
            </a:r>
            <a:r>
              <a:rPr lang="pl-PL" dirty="0" smtClean="0"/>
              <a:t>;</a:t>
            </a:r>
            <a:endParaRPr lang="pl-PL" dirty="0"/>
          </a:p>
        </p:txBody>
      </p:sp>
      <p:sp>
        <p:nvSpPr>
          <p:cNvPr id="3" name="Tytuł 2"/>
          <p:cNvSpPr>
            <a:spLocks noGrp="1"/>
          </p:cNvSpPr>
          <p:nvPr>
            <p:ph type="title"/>
          </p:nvPr>
        </p:nvSpPr>
        <p:spPr>
          <a:xfrm>
            <a:off x="467544" y="822621"/>
            <a:ext cx="8229600" cy="1143000"/>
          </a:xfrm>
        </p:spPr>
        <p:txBody>
          <a:bodyPr/>
          <a:lstStyle/>
          <a:p>
            <a:pPr algn="ctr"/>
            <a:r>
              <a:rPr lang="pl-PL" dirty="0"/>
              <a:t>Zasady otrzymania wsparcia:</a:t>
            </a:r>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1981665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39552" y="1844824"/>
            <a:ext cx="8157592" cy="4525963"/>
          </a:xfrm>
        </p:spPr>
        <p:txBody>
          <a:bodyPr>
            <a:normAutofit/>
          </a:bodyPr>
          <a:lstStyle/>
          <a:p>
            <a:pPr marL="109728" indent="0">
              <a:buNone/>
            </a:pPr>
            <a:r>
              <a:rPr lang="pl-PL" sz="3200" b="1" dirty="0" smtClean="0"/>
              <a:t>Gminy członkowskie:</a:t>
            </a:r>
          </a:p>
          <a:p>
            <a:r>
              <a:rPr lang="pl-PL" dirty="0" smtClean="0"/>
              <a:t>Dzierżoniów</a:t>
            </a:r>
            <a:r>
              <a:rPr lang="pl-PL" dirty="0"/>
              <a:t>, </a:t>
            </a:r>
            <a:endParaRPr lang="pl-PL" dirty="0" smtClean="0"/>
          </a:p>
          <a:p>
            <a:r>
              <a:rPr lang="pl-PL" dirty="0" smtClean="0"/>
              <a:t>Jordanów </a:t>
            </a:r>
            <a:r>
              <a:rPr lang="pl-PL" dirty="0"/>
              <a:t>Śląski, </a:t>
            </a:r>
            <a:endParaRPr lang="pl-PL" dirty="0" smtClean="0"/>
          </a:p>
          <a:p>
            <a:r>
              <a:rPr lang="pl-PL" dirty="0" smtClean="0"/>
              <a:t>Łagiewniki</a:t>
            </a:r>
            <a:r>
              <a:rPr lang="pl-PL" dirty="0"/>
              <a:t>,  </a:t>
            </a:r>
            <a:endParaRPr lang="pl-PL" dirty="0" smtClean="0"/>
          </a:p>
          <a:p>
            <a:r>
              <a:rPr lang="pl-PL" dirty="0" smtClean="0"/>
              <a:t>Marcinowice</a:t>
            </a:r>
            <a:r>
              <a:rPr lang="pl-PL" dirty="0"/>
              <a:t>, </a:t>
            </a:r>
            <a:endParaRPr lang="pl-PL" dirty="0" smtClean="0"/>
          </a:p>
          <a:p>
            <a:r>
              <a:rPr lang="pl-PL" dirty="0" smtClean="0"/>
              <a:t>Mietków</a:t>
            </a:r>
            <a:r>
              <a:rPr lang="pl-PL" dirty="0"/>
              <a:t>,  </a:t>
            </a:r>
            <a:endParaRPr lang="pl-PL" dirty="0" smtClean="0"/>
          </a:p>
          <a:p>
            <a:r>
              <a:rPr lang="pl-PL" dirty="0" smtClean="0"/>
              <a:t>Niemcza</a:t>
            </a:r>
            <a:r>
              <a:rPr lang="pl-PL" dirty="0"/>
              <a:t>,  </a:t>
            </a:r>
            <a:endParaRPr lang="pl-PL" dirty="0" smtClean="0"/>
          </a:p>
          <a:p>
            <a:r>
              <a:rPr lang="pl-PL" dirty="0" smtClean="0"/>
              <a:t>Piława </a:t>
            </a:r>
            <a:r>
              <a:rPr lang="pl-PL" dirty="0"/>
              <a:t>Górna, </a:t>
            </a:r>
            <a:endParaRPr lang="pl-PL" dirty="0" smtClean="0"/>
          </a:p>
          <a:p>
            <a:r>
              <a:rPr lang="pl-PL" dirty="0" smtClean="0"/>
              <a:t>Sobótka</a:t>
            </a:r>
            <a:endParaRPr lang="pl-PL" dirty="0"/>
          </a:p>
          <a:p>
            <a:endParaRPr lang="pl-PL" dirty="0"/>
          </a:p>
        </p:txBody>
      </p:sp>
      <p:sp>
        <p:nvSpPr>
          <p:cNvPr id="3" name="Tytuł 2"/>
          <p:cNvSpPr>
            <a:spLocks noGrp="1"/>
          </p:cNvSpPr>
          <p:nvPr>
            <p:ph type="title"/>
          </p:nvPr>
        </p:nvSpPr>
        <p:spPr>
          <a:xfrm>
            <a:off x="467544" y="908720"/>
            <a:ext cx="8229600" cy="1143000"/>
          </a:xfrm>
        </p:spPr>
        <p:txBody>
          <a:bodyPr>
            <a:normAutofit fontScale="90000"/>
          </a:bodyPr>
          <a:lstStyle/>
          <a:p>
            <a:r>
              <a:rPr lang="pl-PL" dirty="0" smtClean="0"/>
              <a:t>Lokalna Grupa Działania Ślężanie</a:t>
            </a: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pic>
        <p:nvPicPr>
          <p:cNvPr id="8" name="Obraz 7"/>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64088" y="1898539"/>
            <a:ext cx="2880320" cy="446449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161134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112568"/>
          </a:xfrm>
        </p:spPr>
        <p:txBody>
          <a:bodyPr>
            <a:normAutofit fontScale="55000" lnSpcReduction="20000"/>
          </a:bodyPr>
          <a:lstStyle/>
          <a:p>
            <a:pPr algn="just">
              <a:lnSpc>
                <a:spcPct val="170000"/>
              </a:lnSpc>
            </a:pPr>
            <a:r>
              <a:rPr lang="pl-PL" sz="3600" dirty="0"/>
              <a:t>w ramach projektu grantowego jest planowane wykonanie co najmniej dwóch zadań służących osiągnięciu celu projektu grantowego, a wartość każdego z tych zadań nie będzie wyższa niż 50 tys. złotych oraz niższa niż 5 tys. złotych;</a:t>
            </a:r>
          </a:p>
          <a:p>
            <a:pPr algn="just">
              <a:lnSpc>
                <a:spcPct val="170000"/>
              </a:lnSpc>
            </a:pPr>
            <a:r>
              <a:rPr lang="pl-PL" sz="3600" dirty="0"/>
              <a:t>koszty planowane do poniesienia przez </a:t>
            </a:r>
            <a:r>
              <a:rPr lang="pl-PL" sz="3600" dirty="0" err="1"/>
              <a:t>grantobiorcę</a:t>
            </a:r>
            <a:r>
              <a:rPr lang="pl-PL" sz="3600" dirty="0"/>
              <a:t> mieszczą się  w zakresie kosztów kwalifikowalnych;</a:t>
            </a:r>
          </a:p>
          <a:p>
            <a:pPr algn="just">
              <a:lnSpc>
                <a:spcPct val="170000"/>
              </a:lnSpc>
            </a:pPr>
            <a:r>
              <a:rPr lang="pl-PL" sz="3600" dirty="0" smtClean="0"/>
              <a:t>koszty </a:t>
            </a:r>
            <a:r>
              <a:rPr lang="pl-PL" sz="3600" dirty="0"/>
              <a:t>kwalifikowalne operacji nie są współfinansowane z innych środków publicznych (nie dotyczy j.s.t. oraz OPP);</a:t>
            </a:r>
          </a:p>
          <a:p>
            <a:pPr algn="just">
              <a:lnSpc>
                <a:spcPct val="170000"/>
              </a:lnSpc>
            </a:pPr>
            <a:r>
              <a:rPr lang="pl-PL" sz="3600" dirty="0" smtClean="0"/>
              <a:t>realizacja </a:t>
            </a:r>
            <a:r>
              <a:rPr lang="pl-PL" sz="3600" dirty="0"/>
              <a:t>operacji nie jest możliwa bez udziału środków publicznych;</a:t>
            </a:r>
          </a:p>
          <a:p>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858709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01259"/>
            <a:ext cx="8229600" cy="5308061"/>
          </a:xfrm>
        </p:spPr>
        <p:txBody>
          <a:bodyPr>
            <a:normAutofit fontScale="62500" lnSpcReduction="20000"/>
          </a:bodyPr>
          <a:lstStyle/>
          <a:p>
            <a:pPr algn="just">
              <a:lnSpc>
                <a:spcPct val="170000"/>
              </a:lnSpc>
            </a:pPr>
            <a:r>
              <a:rPr lang="pl-PL" sz="2900" dirty="0"/>
              <a:t>operacja będzie realizowana nie więcej niż w 2 etapach, a wykonanie zakresu rzeczowego zgodnie z zestawieniem rzeczowo-finansowym operacji, w tym poniesienie przez beneficjenta kosztów kwalifikowalnych operacji oraz złożenie wniosku o płatność końcową wypłacaną po zrealizowaniu całej operacji, nastąpi w terminie 2 lat od dnia zawarcia umowy, lecz nie później niż do dnia 31 grudnia 2022 r.;</a:t>
            </a:r>
          </a:p>
          <a:p>
            <a:pPr algn="just">
              <a:lnSpc>
                <a:spcPct val="170000"/>
              </a:lnSpc>
            </a:pPr>
            <a:r>
              <a:rPr lang="pl-PL" sz="2900" dirty="0"/>
              <a:t>operacja, która obejmuje koszty inwestycyjne, zakłada realizację inwestycji na obszarze wiejskim objętym LSR;</a:t>
            </a:r>
          </a:p>
          <a:p>
            <a:pPr algn="just">
              <a:lnSpc>
                <a:spcPct val="170000"/>
              </a:lnSpc>
            </a:pPr>
            <a:r>
              <a:rPr lang="pl-PL" sz="2900" dirty="0"/>
              <a:t>została wydana ostateczna decyzja o środowiskowych uwarunkowaniach, jeżeli jej wydanie jest wymagane przepisami odrębnymi</a:t>
            </a:r>
          </a:p>
          <a:p>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3560001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88840"/>
            <a:ext cx="8229600" cy="4018451"/>
          </a:xfrm>
        </p:spPr>
        <p:txBody>
          <a:bodyPr>
            <a:noAutofit/>
          </a:bodyPr>
          <a:lstStyle/>
          <a:p>
            <a:pPr>
              <a:lnSpc>
                <a:spcPct val="150000"/>
              </a:lnSpc>
            </a:pPr>
            <a:r>
              <a:rPr lang="pl-PL" sz="2400" b="1" dirty="0" smtClean="0"/>
              <a:t>Koszty muszą być uzasadnione </a:t>
            </a:r>
            <a:r>
              <a:rPr lang="pl-PL" sz="2400" b="1" dirty="0"/>
              <a:t>zakresem operacji, niezbędne do osiągnięcia jej celu oraz racjonalne</a:t>
            </a:r>
            <a:r>
              <a:rPr lang="pl-PL" sz="2400" b="1" dirty="0" smtClean="0"/>
              <a:t>.</a:t>
            </a:r>
          </a:p>
          <a:p>
            <a:pPr>
              <a:lnSpc>
                <a:spcPct val="150000"/>
              </a:lnSpc>
            </a:pPr>
            <a:r>
              <a:rPr lang="pl-PL" sz="2000" dirty="0" smtClean="0"/>
              <a:t>ogólne</a:t>
            </a:r>
            <a:r>
              <a:rPr lang="pl-PL" sz="2000" dirty="0"/>
              <a:t>, </a:t>
            </a:r>
          </a:p>
          <a:p>
            <a:pPr>
              <a:lnSpc>
                <a:spcPct val="150000"/>
              </a:lnSpc>
            </a:pPr>
            <a:r>
              <a:rPr lang="pl-PL" sz="2000" dirty="0"/>
              <a:t>zakupu robót budowlanych lub usług,</a:t>
            </a:r>
          </a:p>
          <a:p>
            <a:pPr>
              <a:lnSpc>
                <a:spcPct val="150000"/>
              </a:lnSpc>
            </a:pPr>
            <a:r>
              <a:rPr lang="pl-PL" sz="2000" dirty="0"/>
              <a:t>zakupu lub rozwoju oprogramowania komputerowego oraz zakupu patentów, licencji lub wynagrodzeń za przeniesienie autorskich praw majątkowych lub znaków towarowych</a:t>
            </a:r>
            <a:r>
              <a:rPr lang="pl-PL" sz="1800" dirty="0" smtClean="0"/>
              <a:t>,</a:t>
            </a:r>
            <a:endParaRPr lang="pl-PL" sz="1800" dirty="0"/>
          </a:p>
        </p:txBody>
      </p:sp>
      <p:sp>
        <p:nvSpPr>
          <p:cNvPr id="3" name="Tytuł 2"/>
          <p:cNvSpPr>
            <a:spLocks noGrp="1"/>
          </p:cNvSpPr>
          <p:nvPr>
            <p:ph type="title"/>
          </p:nvPr>
        </p:nvSpPr>
        <p:spPr>
          <a:xfrm>
            <a:off x="467544" y="1340768"/>
            <a:ext cx="8229600" cy="483526"/>
          </a:xfrm>
        </p:spPr>
        <p:txBody>
          <a:bodyPr>
            <a:normAutofit fontScale="90000"/>
          </a:bodyPr>
          <a:lstStyle/>
          <a:p>
            <a:pPr algn="ctr"/>
            <a:r>
              <a:rPr lang="pl-PL" dirty="0" smtClean="0"/>
              <a:t>Katalog kosztów:</a:t>
            </a:r>
            <a:br>
              <a:rPr lang="pl-PL" dirty="0" smtClean="0"/>
            </a:b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1135715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lnSpc>
                <a:spcPct val="150000"/>
              </a:lnSpc>
            </a:pPr>
            <a:r>
              <a:rPr lang="pl-PL" sz="2200" dirty="0"/>
              <a:t>najmu lub dzierżawy maszyn, wyposażenia lub nieruchomości,</a:t>
            </a:r>
          </a:p>
          <a:p>
            <a:pPr>
              <a:lnSpc>
                <a:spcPct val="150000"/>
              </a:lnSpc>
            </a:pPr>
            <a:r>
              <a:rPr lang="pl-PL" sz="2200" dirty="0" smtClean="0"/>
              <a:t>zakupu </a:t>
            </a:r>
            <a:r>
              <a:rPr lang="pl-PL" sz="2200" dirty="0"/>
              <a:t>nowych maszyn lub wyposażenia, jak również używanych maszyn lub wyposażenia, stanowiących eksponaty,</a:t>
            </a:r>
          </a:p>
          <a:p>
            <a:pPr>
              <a:lnSpc>
                <a:spcPct val="150000"/>
              </a:lnSpc>
            </a:pPr>
            <a:r>
              <a:rPr lang="pl-PL" sz="2200" dirty="0" smtClean="0"/>
              <a:t>zakupu </a:t>
            </a:r>
            <a:r>
              <a:rPr lang="pl-PL" sz="2200" dirty="0"/>
              <a:t>rzeczy innych niż wymienione </a:t>
            </a:r>
            <a:r>
              <a:rPr lang="pl-PL" sz="2200" dirty="0" smtClean="0"/>
              <a:t>w </a:t>
            </a:r>
            <a:r>
              <a:rPr lang="pl-PL" sz="2200" dirty="0"/>
              <a:t>tym materiałów,</a:t>
            </a:r>
          </a:p>
          <a:p>
            <a:pPr>
              <a:lnSpc>
                <a:spcPct val="150000"/>
              </a:lnSpc>
            </a:pPr>
            <a:r>
              <a:rPr lang="pl-PL" sz="2200" dirty="0" smtClean="0"/>
              <a:t>podatku </a:t>
            </a:r>
            <a:r>
              <a:rPr lang="pl-PL" sz="2200" dirty="0"/>
              <a:t>od towarów i usług (VAT).</a:t>
            </a:r>
          </a:p>
          <a:p>
            <a:pPr>
              <a:lnSpc>
                <a:spcPct val="150000"/>
              </a:lnSpc>
            </a:pPr>
            <a:endParaRPr lang="pl-PL" dirty="0" smtClean="0"/>
          </a:p>
          <a:p>
            <a:pPr marL="109728" indent="0">
              <a:buNone/>
            </a:pP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7" name="Obraz 2" descr="C:\Users\intel\Desktop\1.png"/>
          <p:cNvPicPr>
            <a:picLocks noChangeAspect="1"/>
          </p:cNvPicPr>
          <p:nvPr/>
        </p:nvPicPr>
        <p:blipFill>
          <a:blip r:embed="rId4"/>
          <a:srcRect/>
          <a:stretch>
            <a:fillRect/>
          </a:stretch>
        </p:blipFill>
        <p:spPr>
          <a:xfrm>
            <a:off x="5148064" y="209169"/>
            <a:ext cx="1331147" cy="792090"/>
          </a:xfrm>
          <a:prstGeom prst="rect">
            <a:avLst/>
          </a:prstGeom>
          <a:noFill/>
          <a:ln>
            <a:noFill/>
          </a:ln>
        </p:spPr>
      </p:pic>
      <p:pic>
        <p:nvPicPr>
          <p:cNvPr id="11" name="Obraz 4"/>
          <p:cNvPicPr>
            <a:picLocks noChangeAspect="1"/>
          </p:cNvPicPr>
          <p:nvPr/>
        </p:nvPicPr>
        <p:blipFill>
          <a:blip r:embed="rId5"/>
          <a:stretch>
            <a:fillRect/>
          </a:stretch>
        </p:blipFill>
        <p:spPr>
          <a:xfrm>
            <a:off x="755577" y="250335"/>
            <a:ext cx="856289" cy="572286"/>
          </a:xfrm>
          <a:prstGeom prst="rect">
            <a:avLst/>
          </a:prstGeom>
          <a:noFill/>
          <a:ln>
            <a:noFill/>
          </a:ln>
        </p:spPr>
      </p:pic>
    </p:spTree>
    <p:extLst>
      <p:ext uri="{BB962C8B-B14F-4D97-AF65-F5344CB8AC3E}">
        <p14:creationId xmlns:p14="http://schemas.microsoft.com/office/powerpoint/2010/main" val="2144878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a:bodyPr>
          <a:lstStyle/>
          <a:p>
            <a:pPr>
              <a:lnSpc>
                <a:spcPct val="150000"/>
              </a:lnSpc>
            </a:pPr>
            <a:endParaRPr lang="pl-PL" dirty="0" smtClean="0"/>
          </a:p>
          <a:p>
            <a:pPr marL="109728" indent="0">
              <a:buNone/>
            </a:pP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7" name="Obraz 2" descr="C:\Users\intel\Desktop\1.png"/>
          <p:cNvPicPr>
            <a:picLocks noChangeAspect="1"/>
          </p:cNvPicPr>
          <p:nvPr/>
        </p:nvPicPr>
        <p:blipFill>
          <a:blip r:embed="rId4"/>
          <a:srcRect/>
          <a:stretch>
            <a:fillRect/>
          </a:stretch>
        </p:blipFill>
        <p:spPr>
          <a:xfrm>
            <a:off x="5148064" y="209169"/>
            <a:ext cx="1331147" cy="792090"/>
          </a:xfrm>
          <a:prstGeom prst="rect">
            <a:avLst/>
          </a:prstGeom>
          <a:noFill/>
          <a:ln>
            <a:noFill/>
          </a:ln>
        </p:spPr>
      </p:pic>
      <p:pic>
        <p:nvPicPr>
          <p:cNvPr id="11" name="Obraz 4"/>
          <p:cNvPicPr>
            <a:picLocks noChangeAspect="1"/>
          </p:cNvPicPr>
          <p:nvPr/>
        </p:nvPicPr>
        <p:blipFill>
          <a:blip r:embed="rId5"/>
          <a:stretch>
            <a:fillRect/>
          </a:stretch>
        </p:blipFill>
        <p:spPr>
          <a:xfrm>
            <a:off x="755577" y="250335"/>
            <a:ext cx="856289" cy="572286"/>
          </a:xfrm>
          <a:prstGeom prst="rect">
            <a:avLst/>
          </a:prstGeom>
          <a:noFill/>
          <a:ln>
            <a:noFill/>
          </a:ln>
        </p:spPr>
      </p:pic>
      <p:sp>
        <p:nvSpPr>
          <p:cNvPr id="8" name="Symbol zastępczy zawartości 1"/>
          <p:cNvSpPr txBox="1">
            <a:spLocks/>
          </p:cNvSpPr>
          <p:nvPr/>
        </p:nvSpPr>
        <p:spPr>
          <a:xfrm>
            <a:off x="609600" y="1277144"/>
            <a:ext cx="8229600" cy="4882547"/>
          </a:xfrm>
          <a:prstGeom prst="rect">
            <a:avLst/>
          </a:prstGeom>
        </p:spPr>
        <p:txBody>
          <a:bodyPr vert="horz">
            <a:normAutofit fontScale="5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nSpc>
                <a:spcPct val="150000"/>
              </a:lnSpc>
              <a:buFont typeface="Wingdings 3"/>
              <a:buNone/>
            </a:pPr>
            <a:r>
              <a:rPr lang="pl-PL" sz="2900" b="1" dirty="0" smtClean="0"/>
              <a:t>PODSUMOWANIE</a:t>
            </a:r>
          </a:p>
          <a:p>
            <a:pPr marL="109728" indent="0">
              <a:lnSpc>
                <a:spcPct val="150000"/>
              </a:lnSpc>
              <a:buFont typeface="Wingdings 3"/>
              <a:buNone/>
            </a:pPr>
            <a:r>
              <a:rPr lang="pl-PL" sz="2900" b="1" dirty="0" smtClean="0"/>
              <a:t>JEŻELI,</a:t>
            </a:r>
          </a:p>
          <a:p>
            <a:pPr>
              <a:lnSpc>
                <a:spcPct val="150000"/>
              </a:lnSpc>
            </a:pPr>
            <a:r>
              <a:rPr lang="pl-PL" b="1" dirty="0" smtClean="0">
                <a:solidFill>
                  <a:schemeClr val="accent1">
                    <a:lumMod val="50000"/>
                  </a:schemeClr>
                </a:solidFill>
              </a:rPr>
              <a:t>Masz koncepcję na nową przestrzeń publiczną? A może na udoskonalenie istniejącej? </a:t>
            </a:r>
          </a:p>
          <a:p>
            <a:pPr marL="109728" indent="0">
              <a:lnSpc>
                <a:spcPct val="150000"/>
              </a:lnSpc>
              <a:buFont typeface="Wingdings 3"/>
              <a:buNone/>
            </a:pPr>
            <a:r>
              <a:rPr lang="pl-PL" dirty="0" smtClean="0"/>
              <a:t>(np. wiaty, place zabaw, miejsca piknikowe, oznaczenia szlaków, ścieżki dydaktyczne czy przyrodnicze,  siłownie zewnętrzne i inne)</a:t>
            </a:r>
          </a:p>
          <a:p>
            <a:pPr marL="109728" indent="0">
              <a:lnSpc>
                <a:spcPct val="150000"/>
              </a:lnSpc>
              <a:buFont typeface="Wingdings 3"/>
              <a:buNone/>
            </a:pPr>
            <a:endParaRPr lang="pl-PL" dirty="0" smtClean="0"/>
          </a:p>
          <a:p>
            <a:pPr>
              <a:lnSpc>
                <a:spcPct val="150000"/>
              </a:lnSpc>
            </a:pPr>
            <a:r>
              <a:rPr lang="pl-PL" b="1" dirty="0" smtClean="0">
                <a:solidFill>
                  <a:schemeClr val="accent1">
                    <a:lumMod val="50000"/>
                  </a:schemeClr>
                </a:solidFill>
              </a:rPr>
              <a:t>Działasz społecznie i szukasz środków na wsparcie swoich pomysłów?</a:t>
            </a:r>
          </a:p>
          <a:p>
            <a:pPr marL="109728" indent="0">
              <a:lnSpc>
                <a:spcPct val="150000"/>
              </a:lnSpc>
              <a:buFont typeface="Wingdings 3"/>
              <a:buNone/>
            </a:pPr>
            <a:r>
              <a:rPr lang="pl-PL" dirty="0" smtClean="0"/>
              <a:t>(np. warsztaty kulinarne czy plastyczne, szkolenia, rajdy, wydarzenia integrujące, konkursy, przeglądy artystyczne i inne) </a:t>
            </a:r>
          </a:p>
          <a:p>
            <a:pPr>
              <a:lnSpc>
                <a:spcPct val="150000"/>
              </a:lnSpc>
            </a:pPr>
            <a:endParaRPr lang="pl-PL" dirty="0" smtClean="0"/>
          </a:p>
          <a:p>
            <a:pPr>
              <a:lnSpc>
                <a:spcPct val="150000"/>
              </a:lnSpc>
            </a:pPr>
            <a:r>
              <a:rPr lang="pl-PL" b="1" dirty="0" smtClean="0">
                <a:solidFill>
                  <a:schemeClr val="accent1">
                    <a:lumMod val="50000"/>
                  </a:schemeClr>
                </a:solidFill>
              </a:rPr>
              <a:t>Masz pomysł na ciekawą publikację ?</a:t>
            </a:r>
          </a:p>
          <a:p>
            <a:pPr marL="109728" indent="0">
              <a:lnSpc>
                <a:spcPct val="150000"/>
              </a:lnSpc>
              <a:buFont typeface="Wingdings 3"/>
              <a:buNone/>
            </a:pPr>
            <a:r>
              <a:rPr lang="pl-PL" dirty="0" smtClean="0"/>
              <a:t>(np. foldery promocyjne, tablice informacyjne, strony internetowe,  ulotki  i inne) </a:t>
            </a:r>
          </a:p>
          <a:p>
            <a:pPr>
              <a:lnSpc>
                <a:spcPct val="150000"/>
              </a:lnSpc>
            </a:pPr>
            <a:endParaRPr lang="pl-PL" dirty="0" smtClean="0"/>
          </a:p>
          <a:p>
            <a:pPr marL="109728" indent="0">
              <a:buFont typeface="Wingdings 3"/>
              <a:buNone/>
            </a:pPr>
            <a:endParaRPr lang="pl-PL" dirty="0"/>
          </a:p>
        </p:txBody>
      </p:sp>
    </p:spTree>
    <p:extLst>
      <p:ext uri="{BB962C8B-B14F-4D97-AF65-F5344CB8AC3E}">
        <p14:creationId xmlns:p14="http://schemas.microsoft.com/office/powerpoint/2010/main" val="28885933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fontScale="62500" lnSpcReduction="20000"/>
          </a:bodyPr>
          <a:lstStyle/>
          <a:p>
            <a:pPr marL="109728" indent="0">
              <a:lnSpc>
                <a:spcPct val="150000"/>
              </a:lnSpc>
              <a:buNone/>
            </a:pPr>
            <a:r>
              <a:rPr lang="pl-PL" sz="2900" b="1" dirty="0" smtClean="0"/>
              <a:t>PODSUMOWANIE</a:t>
            </a:r>
          </a:p>
          <a:p>
            <a:pPr>
              <a:lnSpc>
                <a:spcPct val="150000"/>
              </a:lnSpc>
            </a:pPr>
            <a:r>
              <a:rPr lang="pl-PL" dirty="0"/>
              <a:t>Przyjdź do nas, </a:t>
            </a:r>
            <a:r>
              <a:rPr lang="pl-PL" dirty="0" smtClean="0"/>
              <a:t>złóż </a:t>
            </a:r>
            <a:r>
              <a:rPr lang="pl-PL" dirty="0"/>
              <a:t>wniosek  na realizację </a:t>
            </a:r>
            <a:r>
              <a:rPr lang="pl-PL" dirty="0" smtClean="0"/>
              <a:t>celów Lokalnej </a:t>
            </a:r>
            <a:r>
              <a:rPr lang="pl-PL" dirty="0"/>
              <a:t>Strategii </a:t>
            </a:r>
            <a:r>
              <a:rPr lang="pl-PL" dirty="0" smtClean="0"/>
              <a:t>Rozwoju.</a:t>
            </a:r>
            <a:endParaRPr lang="pl-PL" dirty="0"/>
          </a:p>
          <a:p>
            <a:pPr>
              <a:lnSpc>
                <a:spcPct val="150000"/>
              </a:lnSpc>
            </a:pPr>
            <a:r>
              <a:rPr lang="pl-PL" dirty="0"/>
              <a:t>Warto wykorzystać taką szansę</a:t>
            </a:r>
            <a:r>
              <a:rPr lang="pl-PL" dirty="0" smtClean="0"/>
              <a:t>!</a:t>
            </a:r>
          </a:p>
          <a:p>
            <a:pPr marL="109728" indent="0">
              <a:lnSpc>
                <a:spcPct val="150000"/>
              </a:lnSpc>
              <a:buNone/>
            </a:pPr>
            <a:endParaRPr lang="pl-PL" dirty="0"/>
          </a:p>
          <a:p>
            <a:pPr>
              <a:lnSpc>
                <a:spcPct val="150000"/>
              </a:lnSpc>
            </a:pPr>
            <a:r>
              <a:rPr lang="pl-PL" dirty="0" smtClean="0"/>
              <a:t>Zapoznaj </a:t>
            </a:r>
            <a:r>
              <a:rPr lang="pl-PL" dirty="0"/>
              <a:t>się z Lokalną Strategią Rozwoju – zwróć szczególną uwagę na cele ogólne, szczegółowe, przedsięwzięcia oraz kryteria wyboru operacji – w ten sposób ocenisz swój pomysł (czy w przypadku oceny operacji przez Radę Stowarzyszenia otrzymasz wystarczającą liczbę punktów).</a:t>
            </a:r>
          </a:p>
          <a:p>
            <a:pPr>
              <a:lnSpc>
                <a:spcPct val="150000"/>
              </a:lnSpc>
            </a:pPr>
            <a:endParaRPr lang="pl-PL" dirty="0"/>
          </a:p>
          <a:p>
            <a:pPr>
              <a:lnSpc>
                <a:spcPct val="150000"/>
              </a:lnSpc>
            </a:pPr>
            <a:r>
              <a:rPr lang="pl-PL" dirty="0"/>
              <a:t>Minimalna liczba punktów, którą musi uzyskać operacja, aby mogła być wybrana do realizacji wynosi 50 punktów na 100 możliwych.</a:t>
            </a:r>
          </a:p>
          <a:p>
            <a:pPr>
              <a:lnSpc>
                <a:spcPct val="150000"/>
              </a:lnSpc>
            </a:pPr>
            <a:endParaRPr lang="pl-PL" dirty="0" smtClean="0"/>
          </a:p>
          <a:p>
            <a:pPr marL="109728" indent="0">
              <a:buNone/>
            </a:pP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7" name="Obraz 2" descr="C:\Users\intel\Desktop\1.png"/>
          <p:cNvPicPr>
            <a:picLocks noChangeAspect="1"/>
          </p:cNvPicPr>
          <p:nvPr/>
        </p:nvPicPr>
        <p:blipFill>
          <a:blip r:embed="rId4"/>
          <a:srcRect/>
          <a:stretch>
            <a:fillRect/>
          </a:stretch>
        </p:blipFill>
        <p:spPr>
          <a:xfrm>
            <a:off x="5148064" y="209169"/>
            <a:ext cx="1331147" cy="792090"/>
          </a:xfrm>
          <a:prstGeom prst="rect">
            <a:avLst/>
          </a:prstGeom>
          <a:noFill/>
          <a:ln>
            <a:noFill/>
          </a:ln>
        </p:spPr>
      </p:pic>
      <p:pic>
        <p:nvPicPr>
          <p:cNvPr id="11" name="Obraz 4"/>
          <p:cNvPicPr>
            <a:picLocks noChangeAspect="1"/>
          </p:cNvPicPr>
          <p:nvPr/>
        </p:nvPicPr>
        <p:blipFill>
          <a:blip r:embed="rId5"/>
          <a:stretch>
            <a:fillRect/>
          </a:stretch>
        </p:blipFill>
        <p:spPr>
          <a:xfrm>
            <a:off x="755577" y="250335"/>
            <a:ext cx="856289" cy="572286"/>
          </a:xfrm>
          <a:prstGeom prst="rect">
            <a:avLst/>
          </a:prstGeom>
          <a:noFill/>
          <a:ln>
            <a:noFill/>
          </a:ln>
        </p:spPr>
      </p:pic>
    </p:spTree>
    <p:extLst>
      <p:ext uri="{BB962C8B-B14F-4D97-AF65-F5344CB8AC3E}">
        <p14:creationId xmlns:p14="http://schemas.microsoft.com/office/powerpoint/2010/main" val="9114534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nSpc>
                <a:spcPct val="150000"/>
              </a:lnSpc>
            </a:pPr>
            <a:r>
              <a:rPr lang="pl-PL" dirty="0"/>
              <a:t>Projekty grantowe będą kompleksowo wdrażane bezpośrednio przez LGD, tj. wszystkie formalności (ocena, umowa, aneksy, rozliczanie, monitoring i kontrola prawidłowości) będą prowadzone przez LGD (Radę i pracowników biura).</a:t>
            </a:r>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2" descr="C:\Users\intel\Desktop\1.png"/>
          <p:cNvPicPr>
            <a:picLocks noChangeAspect="1"/>
          </p:cNvPicPr>
          <p:nvPr/>
        </p:nvPicPr>
        <p:blipFill>
          <a:blip r:embed="rId4"/>
          <a:srcRect/>
          <a:stretch>
            <a:fillRect/>
          </a:stretch>
        </p:blipFill>
        <p:spPr>
          <a:xfrm>
            <a:off x="5148064" y="209169"/>
            <a:ext cx="1331147" cy="792090"/>
          </a:xfrm>
          <a:prstGeom prst="rect">
            <a:avLst/>
          </a:prstGeom>
          <a:noFill/>
          <a:ln>
            <a:noFill/>
          </a:ln>
        </p:spPr>
      </p:pic>
      <p:pic>
        <p:nvPicPr>
          <p:cNvPr id="7" name="Obraz 4"/>
          <p:cNvPicPr>
            <a:picLocks noChangeAspect="1"/>
          </p:cNvPicPr>
          <p:nvPr/>
        </p:nvPicPr>
        <p:blipFill>
          <a:blip r:embed="rId5"/>
          <a:stretch>
            <a:fillRect/>
          </a:stretch>
        </p:blipFill>
        <p:spPr>
          <a:xfrm>
            <a:off x="755577" y="250335"/>
            <a:ext cx="856289" cy="572286"/>
          </a:xfrm>
          <a:prstGeom prst="rect">
            <a:avLst/>
          </a:prstGeom>
          <a:noFill/>
          <a:ln>
            <a:noFill/>
          </a:ln>
        </p:spPr>
      </p:pic>
    </p:spTree>
    <p:extLst>
      <p:ext uri="{BB962C8B-B14F-4D97-AF65-F5344CB8AC3E}">
        <p14:creationId xmlns:p14="http://schemas.microsoft.com/office/powerpoint/2010/main" val="2957942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72816"/>
            <a:ext cx="8229600" cy="4234475"/>
          </a:xfrm>
        </p:spPr>
        <p:txBody>
          <a:bodyPr/>
          <a:lstStyle/>
          <a:p>
            <a:pPr marL="109728" indent="0">
              <a:buNone/>
            </a:pPr>
            <a:endParaRPr lang="pl-PL" sz="3600" b="1" dirty="0" smtClean="0"/>
          </a:p>
          <a:p>
            <a:pPr marL="109728" indent="0">
              <a:buNone/>
            </a:pPr>
            <a:r>
              <a:rPr lang="pl-PL" sz="3600" b="1" dirty="0" smtClean="0"/>
              <a:t>Granty:</a:t>
            </a:r>
            <a:endParaRPr lang="pl-PL" sz="3600" b="1" dirty="0"/>
          </a:p>
          <a:p>
            <a:pPr marL="109728" indent="0">
              <a:buNone/>
            </a:pPr>
            <a:endParaRPr lang="pl-PL" sz="3200" dirty="0"/>
          </a:p>
          <a:p>
            <a:pPr marL="109728" indent="0">
              <a:buNone/>
            </a:pPr>
            <a:r>
              <a:rPr lang="pl-PL" sz="3200" b="1" dirty="0" smtClean="0">
                <a:solidFill>
                  <a:srgbClr val="FF0000"/>
                </a:solidFill>
              </a:rPr>
              <a:t>Marzec – kwiecień 2018r</a:t>
            </a:r>
            <a:r>
              <a:rPr lang="pl-PL" sz="3200" b="1" dirty="0">
                <a:solidFill>
                  <a:srgbClr val="FF0000"/>
                </a:solidFill>
              </a:rPr>
              <a:t>.</a:t>
            </a:r>
          </a:p>
          <a:p>
            <a:pPr marL="109728" indent="0">
              <a:buNone/>
            </a:pPr>
            <a:endParaRPr lang="pl-PL" sz="3200" b="1" dirty="0" smtClean="0"/>
          </a:p>
          <a:p>
            <a:pPr marL="109728" indent="0">
              <a:buNone/>
            </a:pPr>
            <a:endParaRPr lang="pl-PL" dirty="0" smtClean="0"/>
          </a:p>
        </p:txBody>
      </p:sp>
      <p:sp>
        <p:nvSpPr>
          <p:cNvPr id="3" name="Tytuł 2"/>
          <p:cNvSpPr>
            <a:spLocks noGrp="1"/>
          </p:cNvSpPr>
          <p:nvPr>
            <p:ph type="title"/>
          </p:nvPr>
        </p:nvSpPr>
        <p:spPr>
          <a:xfrm>
            <a:off x="467544" y="1001259"/>
            <a:ext cx="8229600" cy="580935"/>
          </a:xfrm>
        </p:spPr>
        <p:txBody>
          <a:bodyPr>
            <a:noAutofit/>
          </a:bodyPr>
          <a:lstStyle/>
          <a:p>
            <a:pPr algn="ctr"/>
            <a:r>
              <a:rPr lang="pl-PL" sz="3200" dirty="0" smtClean="0"/>
              <a:t>Planowane terminy naborów wniosków</a:t>
            </a:r>
            <a:endParaRPr lang="pl-PL" sz="3200"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2" descr="C:\Users\intel\Desktop\1.png"/>
          <p:cNvPicPr>
            <a:picLocks noChangeAspect="1"/>
          </p:cNvPicPr>
          <p:nvPr/>
        </p:nvPicPr>
        <p:blipFill>
          <a:blip r:embed="rId4"/>
          <a:srcRect/>
          <a:stretch>
            <a:fillRect/>
          </a:stretch>
        </p:blipFill>
        <p:spPr>
          <a:xfrm>
            <a:off x="5148064" y="209169"/>
            <a:ext cx="1331147" cy="792090"/>
          </a:xfrm>
          <a:prstGeom prst="rect">
            <a:avLst/>
          </a:prstGeom>
          <a:noFill/>
          <a:ln>
            <a:noFill/>
          </a:ln>
        </p:spPr>
      </p:pic>
      <p:pic>
        <p:nvPicPr>
          <p:cNvPr id="7" name="Obraz 4"/>
          <p:cNvPicPr>
            <a:picLocks noChangeAspect="1"/>
          </p:cNvPicPr>
          <p:nvPr/>
        </p:nvPicPr>
        <p:blipFill>
          <a:blip r:embed="rId5"/>
          <a:stretch>
            <a:fillRect/>
          </a:stretch>
        </p:blipFill>
        <p:spPr>
          <a:xfrm>
            <a:off x="755577" y="250335"/>
            <a:ext cx="856289" cy="572286"/>
          </a:xfrm>
          <a:prstGeom prst="rect">
            <a:avLst/>
          </a:prstGeom>
          <a:noFill/>
          <a:ln>
            <a:noFill/>
          </a:ln>
        </p:spPr>
      </p:pic>
    </p:spTree>
    <p:extLst>
      <p:ext uri="{BB962C8B-B14F-4D97-AF65-F5344CB8AC3E}">
        <p14:creationId xmlns:p14="http://schemas.microsoft.com/office/powerpoint/2010/main" val="24126492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lgn="ctr">
              <a:lnSpc>
                <a:spcPct val="150000"/>
              </a:lnSpc>
              <a:spcAft>
                <a:spcPts val="1000"/>
              </a:spcAft>
              <a:buNone/>
            </a:pPr>
            <a:endParaRPr lang="pl-PL" sz="2000" b="1" dirty="0" smtClean="0">
              <a:latin typeface="Tahoma"/>
              <a:ea typeface="Times New Roman"/>
            </a:endParaRPr>
          </a:p>
          <a:p>
            <a:pPr marL="109728" indent="0" algn="ctr">
              <a:lnSpc>
                <a:spcPct val="150000"/>
              </a:lnSpc>
              <a:spcAft>
                <a:spcPts val="1000"/>
              </a:spcAft>
              <a:buNone/>
            </a:pPr>
            <a:endParaRPr lang="pl-PL" sz="3200" b="1" dirty="0">
              <a:latin typeface="Tahoma"/>
              <a:ea typeface="Times New Roman"/>
            </a:endParaRPr>
          </a:p>
          <a:p>
            <a:pPr marL="109728" indent="0" algn="ctr">
              <a:lnSpc>
                <a:spcPct val="150000"/>
              </a:lnSpc>
              <a:spcAft>
                <a:spcPts val="1000"/>
              </a:spcAft>
              <a:buNone/>
            </a:pPr>
            <a:endParaRPr lang="pl-PL" sz="2000" b="1" dirty="0" smtClean="0">
              <a:latin typeface="Tahoma"/>
              <a:ea typeface="Times New Roman"/>
            </a:endParaRPr>
          </a:p>
          <a:p>
            <a:pPr marL="109728" indent="0" algn="ctr">
              <a:lnSpc>
                <a:spcPct val="150000"/>
              </a:lnSpc>
              <a:spcAft>
                <a:spcPts val="1000"/>
              </a:spcAft>
              <a:buNone/>
            </a:pPr>
            <a:r>
              <a:rPr lang="pl-PL" sz="2000" b="1" dirty="0" smtClean="0">
                <a:latin typeface="Tahoma"/>
                <a:ea typeface="Times New Roman"/>
              </a:rPr>
              <a:t>W razie </a:t>
            </a:r>
            <a:r>
              <a:rPr lang="pl-PL" sz="2000" b="1" dirty="0">
                <a:latin typeface="Tahoma"/>
                <a:ea typeface="Times New Roman"/>
              </a:rPr>
              <a:t>pytań i wątpliwości prosimy o kontakt z Biurem LGD.</a:t>
            </a:r>
            <a:r>
              <a:rPr lang="pl-PL" sz="2000" dirty="0">
                <a:latin typeface="Tahoma"/>
                <a:ea typeface="Times New Roman"/>
              </a:rPr>
              <a:t>                                                     </a:t>
            </a:r>
            <a:r>
              <a:rPr lang="pl-PL" sz="1800" dirty="0">
                <a:latin typeface="Tahoma"/>
                <a:ea typeface="Times New Roman"/>
              </a:rPr>
              <a:t>Stowarzyszenie "Ślężanie - Lokalna Grupa Działania"</a:t>
            </a:r>
            <a:br>
              <a:rPr lang="pl-PL" sz="1800" dirty="0">
                <a:latin typeface="Tahoma"/>
                <a:ea typeface="Times New Roman"/>
              </a:rPr>
            </a:br>
            <a:r>
              <a:rPr lang="pl-PL" sz="1800" dirty="0">
                <a:latin typeface="Tahoma"/>
                <a:ea typeface="Times New Roman"/>
              </a:rPr>
              <a:t>ul. Kościuszki 7/9, 55-050 Sobótka</a:t>
            </a:r>
            <a:br>
              <a:rPr lang="pl-PL" sz="1800" dirty="0">
                <a:latin typeface="Tahoma"/>
                <a:ea typeface="Times New Roman"/>
              </a:rPr>
            </a:br>
            <a:r>
              <a:rPr lang="pl-PL" sz="1800" dirty="0">
                <a:latin typeface="Tahoma"/>
                <a:ea typeface="Times New Roman"/>
              </a:rPr>
              <a:t>tel. 71 31 62 171,  e-mail info@sleza.pl</a:t>
            </a:r>
            <a:br>
              <a:rPr lang="pl-PL" sz="1800" dirty="0">
                <a:latin typeface="Tahoma"/>
                <a:ea typeface="Times New Roman"/>
              </a:rPr>
            </a:br>
            <a:r>
              <a:rPr lang="pl-PL" sz="1800" dirty="0">
                <a:latin typeface="Tahoma"/>
                <a:ea typeface="Times New Roman"/>
                <a:hlinkClick r:id="rId2"/>
              </a:rPr>
              <a:t>www.slezanie.eu</a:t>
            </a:r>
            <a:endParaRPr lang="pl-PL" sz="2800" dirty="0">
              <a:latin typeface="Calibri"/>
              <a:ea typeface="Times New Roman"/>
            </a:endParaRPr>
          </a:p>
          <a:p>
            <a:endParaRPr lang="pl-PL" dirty="0"/>
          </a:p>
        </p:txBody>
      </p:sp>
      <p:sp>
        <p:nvSpPr>
          <p:cNvPr id="3" name="Tytuł 2"/>
          <p:cNvSpPr>
            <a:spLocks noGrp="1"/>
          </p:cNvSpPr>
          <p:nvPr>
            <p:ph type="title"/>
          </p:nvPr>
        </p:nvSpPr>
        <p:spPr>
          <a:xfrm>
            <a:off x="467544" y="836712"/>
            <a:ext cx="8229600" cy="1143000"/>
          </a:xfrm>
        </p:spPr>
        <p:txBody>
          <a:bodyPr/>
          <a:lstStyle/>
          <a:p>
            <a:pPr algn="ctr"/>
            <a:r>
              <a:rPr lang="pl-PL" dirty="0" smtClean="0"/>
              <a:t>Dziękuję za uwagę</a:t>
            </a:r>
            <a:endParaRPr lang="pl-PL" dirty="0"/>
          </a:p>
        </p:txBody>
      </p:sp>
      <p:pic>
        <p:nvPicPr>
          <p:cNvPr id="4" name="Obraz 2" descr="C:\Users\intel\Desktop\1.png"/>
          <p:cNvPicPr>
            <a:picLocks noChangeAspect="1"/>
          </p:cNvPicPr>
          <p:nvPr/>
        </p:nvPicPr>
        <p:blipFill>
          <a:blip r:embed="rId3"/>
          <a:srcRect/>
          <a:stretch>
            <a:fillRect/>
          </a:stretch>
        </p:blipFill>
        <p:spPr>
          <a:xfrm>
            <a:off x="3288435" y="1988840"/>
            <a:ext cx="2662293" cy="1584179"/>
          </a:xfrm>
          <a:prstGeom prst="rect">
            <a:avLst/>
          </a:prstGeom>
          <a:noFill/>
          <a:ln>
            <a:noFill/>
          </a:ln>
        </p:spPr>
      </p:pic>
      <p:pic>
        <p:nvPicPr>
          <p:cNvPr id="5" name="Obraz 4" descr="Leader 07-13"/>
          <p:cNvPicPr>
            <a:picLocks noChangeAspect="1"/>
          </p:cNvPicPr>
          <p:nvPr/>
        </p:nvPicPr>
        <p:blipFill>
          <a:blip r:embed="rId4"/>
          <a:srcRect/>
          <a:stretch>
            <a:fillRect/>
          </a:stretch>
        </p:blipFill>
        <p:spPr>
          <a:xfrm>
            <a:off x="3294060" y="234722"/>
            <a:ext cx="555663" cy="587899"/>
          </a:xfrm>
          <a:prstGeom prst="rect">
            <a:avLst/>
          </a:prstGeom>
          <a:noFill/>
          <a:ln>
            <a:noFill/>
          </a:ln>
        </p:spPr>
      </p:pic>
      <p:pic>
        <p:nvPicPr>
          <p:cNvPr id="6" name="Picture 3" descr="PROW-2014-2020-logo-kolor"/>
          <p:cNvPicPr>
            <a:picLocks noChangeAspect="1"/>
          </p:cNvPicPr>
          <p:nvPr/>
        </p:nvPicPr>
        <p:blipFill>
          <a:blip r:embed="rId5"/>
          <a:srcRect/>
          <a:stretch>
            <a:fillRect/>
          </a:stretch>
        </p:blipFill>
        <p:spPr>
          <a:xfrm>
            <a:off x="7452323" y="140589"/>
            <a:ext cx="1053059" cy="696114"/>
          </a:xfrm>
          <a:prstGeom prst="rect">
            <a:avLst/>
          </a:prstGeom>
          <a:noFill/>
          <a:ln>
            <a:noFill/>
          </a:ln>
        </p:spPr>
      </p:pic>
      <p:pic>
        <p:nvPicPr>
          <p:cNvPr id="7" name="Obraz 4"/>
          <p:cNvPicPr>
            <a:picLocks noChangeAspect="1"/>
          </p:cNvPicPr>
          <p:nvPr/>
        </p:nvPicPr>
        <p:blipFill>
          <a:blip r:embed="rId6"/>
          <a:stretch>
            <a:fillRect/>
          </a:stretch>
        </p:blipFill>
        <p:spPr>
          <a:xfrm>
            <a:off x="755577" y="250335"/>
            <a:ext cx="856289" cy="572286"/>
          </a:xfrm>
          <a:prstGeom prst="rect">
            <a:avLst/>
          </a:prstGeom>
          <a:noFill/>
          <a:ln>
            <a:noFill/>
          </a:ln>
        </p:spPr>
      </p:pic>
      <p:pic>
        <p:nvPicPr>
          <p:cNvPr id="8" name="Obraz 2" descr="C:\Users\intel\Desktop\1.png"/>
          <p:cNvPicPr>
            <a:picLocks noChangeAspect="1"/>
          </p:cNvPicPr>
          <p:nvPr/>
        </p:nvPicPr>
        <p:blipFill>
          <a:blip r:embed="rId3"/>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1762530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683568" y="1916832"/>
            <a:ext cx="7821814" cy="4090459"/>
          </a:xfrm>
        </p:spPr>
        <p:txBody>
          <a:bodyPr/>
          <a:lstStyle/>
          <a:p>
            <a:endParaRPr lang="pl-PL" sz="1400" dirty="0">
              <a:solidFill>
                <a:srgbClr val="000000"/>
              </a:solidFill>
              <a:latin typeface="Arial"/>
            </a:endParaRPr>
          </a:p>
          <a:p>
            <a:pPr marL="109728" indent="0">
              <a:buNone/>
            </a:pPr>
            <a:endParaRPr lang="pl-PL" sz="2800" b="1" dirty="0">
              <a:latin typeface="Arial"/>
            </a:endParaRPr>
          </a:p>
          <a:p>
            <a:pPr marL="109728" indent="0" algn="just">
              <a:buNone/>
            </a:pPr>
            <a:r>
              <a:rPr lang="pl-PL" sz="3200" b="1" dirty="0" smtClean="0">
                <a:latin typeface="Arial"/>
              </a:rPr>
              <a:t>Lokalna </a:t>
            </a:r>
            <a:r>
              <a:rPr lang="pl-PL" sz="3200" b="1" dirty="0">
                <a:latin typeface="Arial"/>
              </a:rPr>
              <a:t>Strategia Rozwoju (LSR) </a:t>
            </a:r>
            <a:endParaRPr lang="pl-PL" sz="3200" b="1" dirty="0" smtClean="0">
              <a:latin typeface="Arial"/>
            </a:endParaRPr>
          </a:p>
          <a:p>
            <a:pPr marL="109728" indent="0" algn="just">
              <a:buNone/>
            </a:pPr>
            <a:r>
              <a:rPr lang="pl-PL" sz="3200" dirty="0" smtClean="0">
                <a:latin typeface="Arial"/>
              </a:rPr>
              <a:t>jest </a:t>
            </a:r>
            <a:r>
              <a:rPr lang="pl-PL" sz="3200" dirty="0">
                <a:latin typeface="Arial"/>
              </a:rPr>
              <a:t>dokumentem określającym kierunek rozwoju obszarów wiejskich objętych działaniami </a:t>
            </a:r>
            <a:r>
              <a:rPr lang="pl-PL" sz="3200" dirty="0" smtClean="0">
                <a:latin typeface="Arial"/>
              </a:rPr>
              <a:t>Lokalnej Grupy Działania </a:t>
            </a:r>
            <a:r>
              <a:rPr lang="pl-PL" sz="3200" dirty="0">
                <a:latin typeface="Arial"/>
              </a:rPr>
              <a:t>w ramach realizacji </a:t>
            </a:r>
            <a:r>
              <a:rPr lang="pl-PL" sz="3200" dirty="0" smtClean="0">
                <a:latin typeface="Arial"/>
              </a:rPr>
              <a:t>Programu Rozwoju Obszarów Wiejskich </a:t>
            </a:r>
            <a:r>
              <a:rPr lang="pl-PL" sz="3200" dirty="0">
                <a:latin typeface="Arial"/>
              </a:rPr>
              <a:t>na lata 2014-2020 </a:t>
            </a:r>
          </a:p>
          <a:p>
            <a:endParaRPr lang="pl-PL" dirty="0"/>
          </a:p>
        </p:txBody>
      </p:sp>
      <p:sp>
        <p:nvSpPr>
          <p:cNvPr id="3" name="Tytuł 2"/>
          <p:cNvSpPr>
            <a:spLocks noGrp="1"/>
          </p:cNvSpPr>
          <p:nvPr>
            <p:ph type="title"/>
          </p:nvPr>
        </p:nvSpPr>
        <p:spPr>
          <a:xfrm>
            <a:off x="467544" y="1124744"/>
            <a:ext cx="8229600" cy="1143000"/>
          </a:xfrm>
        </p:spPr>
        <p:txBody>
          <a:bodyPr>
            <a:normAutofit fontScale="90000"/>
          </a:bodyPr>
          <a:lstStyle/>
          <a:p>
            <a:pPr algn="ctr"/>
            <a:r>
              <a:rPr lang="pl-PL" sz="4400" dirty="0" smtClean="0">
                <a:latin typeface="Arial"/>
              </a:rPr>
              <a:t/>
            </a:r>
            <a:br>
              <a:rPr lang="pl-PL" sz="4400" dirty="0" smtClean="0">
                <a:latin typeface="Arial"/>
              </a:rPr>
            </a:br>
            <a:r>
              <a:rPr lang="pl-PL" sz="4400" dirty="0" smtClean="0">
                <a:latin typeface="Arial"/>
              </a:rPr>
              <a:t/>
            </a:r>
            <a:br>
              <a:rPr lang="pl-PL" sz="4400" dirty="0" smtClean="0">
                <a:latin typeface="Arial"/>
              </a:rPr>
            </a:br>
            <a:r>
              <a:rPr lang="pl-PL" sz="4400" dirty="0" smtClean="0">
                <a:latin typeface="Arial"/>
              </a:rPr>
              <a:t>Lokalna </a:t>
            </a:r>
            <a:r>
              <a:rPr lang="pl-PL" sz="4400" dirty="0">
                <a:latin typeface="Arial"/>
              </a:rPr>
              <a:t>Strategia </a:t>
            </a:r>
            <a:r>
              <a:rPr lang="pl-PL" sz="4400" dirty="0" smtClean="0">
                <a:latin typeface="Arial"/>
              </a:rPr>
              <a:t>Rozwoju</a:t>
            </a:r>
            <a:br>
              <a:rPr lang="pl-PL" sz="4400" dirty="0" smtClean="0">
                <a:latin typeface="Arial"/>
              </a:rPr>
            </a:br>
            <a:r>
              <a:rPr lang="pl-PL" sz="4400" dirty="0" smtClean="0">
                <a:latin typeface="Arial"/>
              </a:rPr>
              <a:t>LGD Ślężanie </a:t>
            </a:r>
            <a:r>
              <a:rPr lang="pl-PL" sz="4400" dirty="0">
                <a:latin typeface="Arial"/>
              </a:rPr>
              <a:t/>
            </a:r>
            <a:br>
              <a:rPr lang="pl-PL" sz="4400" dirty="0">
                <a:latin typeface="Arial"/>
              </a:rPr>
            </a:br>
            <a:r>
              <a:rPr lang="pl-PL" sz="4400" dirty="0" smtClean="0">
                <a:latin typeface="Arial"/>
              </a:rPr>
              <a:t/>
            </a:r>
            <a:br>
              <a:rPr lang="pl-PL" sz="4400" dirty="0" smtClean="0">
                <a:latin typeface="Arial"/>
              </a:rPr>
            </a:b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437206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ymbol zastępczy zawartości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04048" y="1772816"/>
            <a:ext cx="3456384" cy="4896188"/>
          </a:xfrm>
        </p:spPr>
      </p:pic>
      <p:sp>
        <p:nvSpPr>
          <p:cNvPr id="3" name="Tytuł 2"/>
          <p:cNvSpPr>
            <a:spLocks noGrp="1"/>
          </p:cNvSpPr>
          <p:nvPr>
            <p:ph type="title"/>
          </p:nvPr>
        </p:nvSpPr>
        <p:spPr>
          <a:xfrm>
            <a:off x="395536" y="908720"/>
            <a:ext cx="8229600" cy="1143000"/>
          </a:xfrm>
        </p:spPr>
        <p:txBody>
          <a:bodyPr/>
          <a:lstStyle/>
          <a:p>
            <a:pPr algn="ctr"/>
            <a:r>
              <a:rPr lang="pl-PL" dirty="0" smtClean="0"/>
              <a:t>Lokalna Strategia Rozwoju</a:t>
            </a:r>
            <a:endParaRPr lang="pl-PL" dirty="0"/>
          </a:p>
        </p:txBody>
      </p:sp>
      <p:pic>
        <p:nvPicPr>
          <p:cNvPr id="4" name="Obraz 3" descr="Leader 07-13"/>
          <p:cNvPicPr>
            <a:picLocks noChangeAspect="1"/>
          </p:cNvPicPr>
          <p:nvPr/>
        </p:nvPicPr>
        <p:blipFill>
          <a:blip r:embed="rId3"/>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4"/>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5"/>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6"/>
          <a:srcRect/>
          <a:stretch>
            <a:fillRect/>
          </a:stretch>
        </p:blipFill>
        <p:spPr>
          <a:xfrm>
            <a:off x="5148064" y="209169"/>
            <a:ext cx="1331147" cy="792090"/>
          </a:xfrm>
          <a:prstGeom prst="rect">
            <a:avLst/>
          </a:prstGeom>
          <a:noFill/>
          <a:ln>
            <a:noFill/>
          </a:ln>
        </p:spPr>
      </p:pic>
      <p:sp>
        <p:nvSpPr>
          <p:cNvPr id="9" name="pole tekstowe 8"/>
          <p:cNvSpPr txBox="1"/>
          <p:nvPr/>
        </p:nvSpPr>
        <p:spPr>
          <a:xfrm>
            <a:off x="683568" y="2060848"/>
            <a:ext cx="4104456" cy="3370153"/>
          </a:xfrm>
          <a:prstGeom prst="rect">
            <a:avLst/>
          </a:prstGeom>
          <a:noFill/>
        </p:spPr>
        <p:txBody>
          <a:bodyPr wrap="square" rtlCol="0">
            <a:spAutoFit/>
          </a:bodyPr>
          <a:lstStyle/>
          <a:p>
            <a:pPr>
              <a:lnSpc>
                <a:spcPct val="150000"/>
              </a:lnSpc>
            </a:pPr>
            <a:r>
              <a:rPr lang="pl-PL" sz="2400" dirty="0" smtClean="0"/>
              <a:t>Dostępna jest do pobrania na stronie internetowej LGD Ślężanie </a:t>
            </a:r>
            <a:r>
              <a:rPr lang="pl-PL" sz="2400" dirty="0" smtClean="0">
                <a:hlinkClick r:id="rId7"/>
              </a:rPr>
              <a:t>www.slezanie.eu</a:t>
            </a:r>
            <a:r>
              <a:rPr lang="pl-PL" sz="2400" dirty="0" smtClean="0"/>
              <a:t>                          w zakładce </a:t>
            </a:r>
          </a:p>
          <a:p>
            <a:pPr>
              <a:lnSpc>
                <a:spcPct val="150000"/>
              </a:lnSpc>
            </a:pPr>
            <a:r>
              <a:rPr lang="pl-PL" sz="2400" dirty="0" smtClean="0"/>
              <a:t>PROW 2014-2020</a:t>
            </a:r>
            <a:endParaRPr lang="pl-PL" sz="2400" dirty="0"/>
          </a:p>
        </p:txBody>
      </p:sp>
    </p:spTree>
    <p:extLst>
      <p:ext uri="{BB962C8B-B14F-4D97-AF65-F5344CB8AC3E}">
        <p14:creationId xmlns:p14="http://schemas.microsoft.com/office/powerpoint/2010/main" val="2430701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88840"/>
            <a:ext cx="8363272" cy="4018451"/>
          </a:xfrm>
        </p:spPr>
        <p:txBody>
          <a:bodyPr>
            <a:normAutofit fontScale="92500" lnSpcReduction="20000"/>
          </a:bodyPr>
          <a:lstStyle/>
          <a:p>
            <a:pPr>
              <a:lnSpc>
                <a:spcPct val="150000"/>
              </a:lnSpc>
            </a:pPr>
            <a:r>
              <a:rPr lang="pl-PL" b="1" dirty="0"/>
              <a:t>Cel ogólny 1: </a:t>
            </a:r>
            <a:endParaRPr lang="pl-PL" b="1" dirty="0" smtClean="0"/>
          </a:p>
          <a:p>
            <a:pPr marL="109728" indent="0">
              <a:lnSpc>
                <a:spcPct val="150000"/>
              </a:lnSpc>
              <a:buNone/>
            </a:pPr>
            <a:r>
              <a:rPr lang="pl-PL" dirty="0" smtClean="0"/>
              <a:t>Wsparcie </a:t>
            </a:r>
            <a:r>
              <a:rPr lang="pl-PL" dirty="0"/>
              <a:t>rozwoju gospodarczego obszaru LSR do 2022 r</a:t>
            </a:r>
            <a:r>
              <a:rPr lang="pl-PL" dirty="0" smtClean="0"/>
              <a:t>. – </a:t>
            </a:r>
            <a:r>
              <a:rPr lang="pl-PL" dirty="0" smtClean="0">
                <a:solidFill>
                  <a:srgbClr val="FF0000"/>
                </a:solidFill>
              </a:rPr>
              <a:t>nie dotyczy grantów</a:t>
            </a:r>
            <a:endParaRPr lang="pl-PL" dirty="0">
              <a:solidFill>
                <a:srgbClr val="FF0000"/>
              </a:solidFill>
            </a:endParaRPr>
          </a:p>
          <a:p>
            <a:pPr>
              <a:lnSpc>
                <a:spcPct val="150000"/>
              </a:lnSpc>
            </a:pPr>
            <a:r>
              <a:rPr lang="pl-PL" b="1" dirty="0"/>
              <a:t>Cel ogólny 2: </a:t>
            </a:r>
            <a:endParaRPr lang="pl-PL" b="1" dirty="0" smtClean="0"/>
          </a:p>
          <a:p>
            <a:pPr marL="109728" indent="0">
              <a:lnSpc>
                <a:spcPct val="150000"/>
              </a:lnSpc>
              <a:buNone/>
            </a:pPr>
            <a:r>
              <a:rPr lang="pl-PL" dirty="0" smtClean="0"/>
              <a:t>Zwiększenie </a:t>
            </a:r>
            <a:r>
              <a:rPr lang="pl-PL" dirty="0"/>
              <a:t>atrakcyjności obszaru LSR do 2022 r.</a:t>
            </a:r>
          </a:p>
          <a:p>
            <a:pPr>
              <a:lnSpc>
                <a:spcPct val="150000"/>
              </a:lnSpc>
            </a:pPr>
            <a:r>
              <a:rPr lang="pl-PL" b="1" dirty="0"/>
              <a:t>Cel ogólny 3: </a:t>
            </a:r>
            <a:endParaRPr lang="pl-PL" b="1" dirty="0" smtClean="0"/>
          </a:p>
          <a:p>
            <a:pPr marL="109728" indent="0">
              <a:lnSpc>
                <a:spcPct val="150000"/>
              </a:lnSpc>
              <a:buNone/>
            </a:pPr>
            <a:r>
              <a:rPr lang="pl-PL" dirty="0" smtClean="0"/>
              <a:t>Aktywizacja </a:t>
            </a:r>
            <a:r>
              <a:rPr lang="pl-PL" dirty="0"/>
              <a:t>mieszkańców obszaru LSR do 2022 r.</a:t>
            </a:r>
          </a:p>
          <a:p>
            <a:endParaRPr lang="pl-PL" dirty="0"/>
          </a:p>
        </p:txBody>
      </p:sp>
      <p:sp>
        <p:nvSpPr>
          <p:cNvPr id="3" name="Tytuł 2"/>
          <p:cNvSpPr>
            <a:spLocks noGrp="1"/>
          </p:cNvSpPr>
          <p:nvPr>
            <p:ph type="title"/>
          </p:nvPr>
        </p:nvSpPr>
        <p:spPr>
          <a:xfrm>
            <a:off x="611560" y="966922"/>
            <a:ext cx="8229600" cy="1143000"/>
          </a:xfrm>
        </p:spPr>
        <p:txBody>
          <a:bodyPr/>
          <a:lstStyle/>
          <a:p>
            <a:pPr algn="ctr"/>
            <a:r>
              <a:rPr lang="pl-PL" dirty="0" smtClean="0"/>
              <a:t>Cele ogólne LSR</a:t>
            </a: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1608114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60848"/>
            <a:ext cx="8229600" cy="4032448"/>
          </a:xfrm>
        </p:spPr>
        <p:txBody>
          <a:bodyPr>
            <a:normAutofit fontScale="55000" lnSpcReduction="20000"/>
          </a:bodyPr>
          <a:lstStyle/>
          <a:p>
            <a:r>
              <a:rPr lang="pl-PL" sz="3800" b="1" dirty="0"/>
              <a:t>Cel szczegółowy </a:t>
            </a:r>
            <a:r>
              <a:rPr lang="pl-PL" sz="3800" b="1" dirty="0" smtClean="0"/>
              <a:t>1.1</a:t>
            </a:r>
          </a:p>
          <a:p>
            <a:pPr marL="109728" indent="0">
              <a:buNone/>
            </a:pPr>
            <a:r>
              <a:rPr lang="pl-PL" sz="3800" dirty="0" smtClean="0"/>
              <a:t>Rozwój </a:t>
            </a:r>
            <a:r>
              <a:rPr lang="pl-PL" sz="3800" dirty="0"/>
              <a:t>przedsiębiorczości na obszarze LSR do 2022 r</a:t>
            </a:r>
            <a:r>
              <a:rPr lang="pl-PL" sz="3800" dirty="0" smtClean="0"/>
              <a:t>. – </a:t>
            </a:r>
            <a:r>
              <a:rPr lang="pl-PL" sz="3800" dirty="0" smtClean="0">
                <a:solidFill>
                  <a:srgbClr val="FF0000"/>
                </a:solidFill>
              </a:rPr>
              <a:t>nie dotyczy grantów</a:t>
            </a:r>
            <a:endParaRPr lang="pl-PL" sz="3800" dirty="0">
              <a:solidFill>
                <a:srgbClr val="FF0000"/>
              </a:solidFill>
            </a:endParaRPr>
          </a:p>
          <a:p>
            <a:r>
              <a:rPr lang="pl-PL" sz="3800" b="1" dirty="0"/>
              <a:t>Cel szczegółowy </a:t>
            </a:r>
            <a:r>
              <a:rPr lang="pl-PL" sz="3800" b="1" dirty="0" smtClean="0"/>
              <a:t>2.1</a:t>
            </a:r>
          </a:p>
          <a:p>
            <a:pPr marL="109728" indent="0">
              <a:lnSpc>
                <a:spcPct val="120000"/>
              </a:lnSpc>
              <a:buNone/>
            </a:pPr>
            <a:r>
              <a:rPr lang="pl-PL" sz="3800" dirty="0" smtClean="0"/>
              <a:t>Rozbudowa </a:t>
            </a:r>
            <a:r>
              <a:rPr lang="pl-PL" sz="3800" dirty="0"/>
              <a:t>i poprawa standardu infrastruktury turystycznej, rekreacyjnej i kulturalnej oraz rewitalizacja i poprawa estetyki przestrzeni publicznej na obszarze LSR do 2022 r.</a:t>
            </a:r>
          </a:p>
          <a:p>
            <a:r>
              <a:rPr lang="pl-PL" sz="3800" b="1" dirty="0"/>
              <a:t>Cel szczegółowy 3.1 </a:t>
            </a:r>
            <a:endParaRPr lang="pl-PL" sz="3800" b="1" dirty="0" smtClean="0"/>
          </a:p>
          <a:p>
            <a:pPr marL="109728" indent="0">
              <a:buNone/>
            </a:pPr>
            <a:r>
              <a:rPr lang="pl-PL" sz="3800" dirty="0" smtClean="0"/>
              <a:t>Aktywizacja </a:t>
            </a:r>
            <a:r>
              <a:rPr lang="pl-PL" sz="3800" dirty="0"/>
              <a:t>i integracja mieszkańców obszaru LSR do 2022 r.</a:t>
            </a:r>
          </a:p>
          <a:p>
            <a:r>
              <a:rPr lang="pl-PL" sz="3800" b="1" dirty="0" smtClean="0"/>
              <a:t>Cel </a:t>
            </a:r>
            <a:r>
              <a:rPr lang="pl-PL" sz="3800" b="1" dirty="0"/>
              <a:t>szczegółowy 3.2 </a:t>
            </a:r>
            <a:endParaRPr lang="pl-PL" sz="3800" b="1" dirty="0" smtClean="0"/>
          </a:p>
          <a:p>
            <a:pPr marL="109728" indent="0">
              <a:buNone/>
            </a:pPr>
            <a:r>
              <a:rPr lang="pl-PL" sz="3800" dirty="0" smtClean="0"/>
              <a:t>Promocja </a:t>
            </a:r>
            <a:r>
              <a:rPr lang="pl-PL" sz="3800" dirty="0"/>
              <a:t>zasobów lokalnych obszaru LSR do 2022 r.</a:t>
            </a:r>
          </a:p>
          <a:p>
            <a:endParaRPr lang="pl-PL" dirty="0"/>
          </a:p>
        </p:txBody>
      </p:sp>
      <p:sp>
        <p:nvSpPr>
          <p:cNvPr id="3" name="Tytuł 2"/>
          <p:cNvSpPr>
            <a:spLocks noGrp="1"/>
          </p:cNvSpPr>
          <p:nvPr>
            <p:ph type="title"/>
          </p:nvPr>
        </p:nvSpPr>
        <p:spPr>
          <a:xfrm>
            <a:off x="539552" y="1001259"/>
            <a:ext cx="8229600" cy="1143000"/>
          </a:xfrm>
        </p:spPr>
        <p:txBody>
          <a:bodyPr/>
          <a:lstStyle/>
          <a:p>
            <a:pPr algn="ctr"/>
            <a:r>
              <a:rPr lang="pl-PL" dirty="0" smtClean="0"/>
              <a:t>Cele szczegółowe LSR</a:t>
            </a: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739420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844825"/>
            <a:ext cx="8229600" cy="3888432"/>
          </a:xfrm>
        </p:spPr>
        <p:txBody>
          <a:bodyPr>
            <a:noAutofit/>
          </a:bodyPr>
          <a:lstStyle/>
          <a:p>
            <a:pPr>
              <a:lnSpc>
                <a:spcPct val="150000"/>
              </a:lnSpc>
            </a:pPr>
            <a:r>
              <a:rPr lang="pl-PL" sz="1800" b="1" dirty="0"/>
              <a:t>Przedsięwzięcie: 1.1.1 </a:t>
            </a:r>
            <a:endParaRPr lang="pl-PL" sz="1800" b="1" dirty="0" smtClean="0"/>
          </a:p>
          <a:p>
            <a:pPr marL="109728" indent="0">
              <a:lnSpc>
                <a:spcPct val="150000"/>
              </a:lnSpc>
              <a:buNone/>
            </a:pPr>
            <a:r>
              <a:rPr lang="pl-PL" sz="1800" b="1" dirty="0" smtClean="0"/>
              <a:t>Zwiększenie </a:t>
            </a:r>
            <a:r>
              <a:rPr lang="pl-PL" sz="1800" b="1" dirty="0"/>
              <a:t>liczby funkcjonujących podmiotów gospodarczych na obszarze </a:t>
            </a:r>
            <a:r>
              <a:rPr lang="pl-PL" sz="1800" b="1" dirty="0" smtClean="0"/>
              <a:t>LSR:</a:t>
            </a:r>
          </a:p>
          <a:p>
            <a:pPr marL="109728" indent="0" algn="just">
              <a:lnSpc>
                <a:spcPct val="150000"/>
              </a:lnSpc>
              <a:buNone/>
            </a:pPr>
            <a:r>
              <a:rPr lang="pl-PL" sz="1800" dirty="0" smtClean="0">
                <a:solidFill>
                  <a:srgbClr val="FF0000"/>
                </a:solidFill>
              </a:rPr>
              <a:t>(realizowane </a:t>
            </a:r>
            <a:r>
              <a:rPr lang="pl-PL" sz="1800" dirty="0">
                <a:solidFill>
                  <a:srgbClr val="FF0000"/>
                </a:solidFill>
              </a:rPr>
              <a:t>w formie konkursu na premię ryczałtową) pozwoli na wsparcie przez LGD zakładania nowych firm. Premia w wysokości 60.000 zł na jednego wnioskodawcę będzie przekazywana w dwóch płatnościach, pod warunkiem prawidłowego zrealizowania biznesplanu i utworzenia minimum jednego miejsca pracy (w przeliczeniu na pełne etaty średnioroczne), w tym samozatrudnienie. </a:t>
            </a:r>
          </a:p>
        </p:txBody>
      </p:sp>
      <p:sp>
        <p:nvSpPr>
          <p:cNvPr id="3" name="Tytuł 2"/>
          <p:cNvSpPr>
            <a:spLocks noGrp="1"/>
          </p:cNvSpPr>
          <p:nvPr>
            <p:ph type="title"/>
          </p:nvPr>
        </p:nvSpPr>
        <p:spPr>
          <a:xfrm>
            <a:off x="467544" y="772227"/>
            <a:ext cx="8229600" cy="1143000"/>
          </a:xfrm>
        </p:spPr>
        <p:txBody>
          <a:bodyPr/>
          <a:lstStyle/>
          <a:p>
            <a:pPr algn="ctr"/>
            <a:r>
              <a:rPr lang="pl-PL" dirty="0" smtClean="0"/>
              <a:t>Przedsięwzięcia LSR</a:t>
            </a:r>
            <a:endParaRPr lang="pl-PL" dirty="0"/>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1315324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9"/>
            <a:ext cx="8229600" cy="4323936"/>
          </a:xfrm>
        </p:spPr>
        <p:txBody>
          <a:bodyPr>
            <a:normAutofit/>
          </a:bodyPr>
          <a:lstStyle/>
          <a:p>
            <a:pPr>
              <a:lnSpc>
                <a:spcPct val="150000"/>
              </a:lnSpc>
            </a:pPr>
            <a:r>
              <a:rPr lang="pl-PL" sz="2000" b="1" dirty="0"/>
              <a:t>Przedsięwzięcie: 1.1.2 </a:t>
            </a:r>
          </a:p>
          <a:p>
            <a:pPr marL="109728" indent="0">
              <a:lnSpc>
                <a:spcPct val="150000"/>
              </a:lnSpc>
              <a:buNone/>
            </a:pPr>
            <a:r>
              <a:rPr lang="pl-PL" sz="2000" b="1" dirty="0"/>
              <a:t>Zwiększenie poziomu zatrudnienia wśród mieszkańców obszaru LSR</a:t>
            </a:r>
          </a:p>
          <a:p>
            <a:pPr marL="109728" indent="0" algn="just">
              <a:lnSpc>
                <a:spcPct val="150000"/>
              </a:lnSpc>
              <a:buNone/>
            </a:pPr>
            <a:r>
              <a:rPr lang="pl-PL" sz="1800" dirty="0">
                <a:solidFill>
                  <a:srgbClr val="FF0000"/>
                </a:solidFill>
              </a:rPr>
              <a:t>(realizowane w formie konkursu) umożliwi wspieranie przedsiębiorców z obszaru LGD, którzy planują stworzenie nowego miejsca pracy (w przeliczeniu na pełne etaty średnioroczne). W trakcie Programu jeden wnioskodawca będzie mógł uzyskać 300.000 zł, stanowiące maksymalnie 70% kosztów kwalifikowalnych operacji (jej wartość musi wynieść co najmniej 50.000 zł). </a:t>
            </a:r>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159832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a:bodyPr>
          <a:lstStyle/>
          <a:p>
            <a:pPr algn="just">
              <a:lnSpc>
                <a:spcPct val="150000"/>
              </a:lnSpc>
            </a:pPr>
            <a:r>
              <a:rPr lang="pl-PL" sz="1800" b="1" dirty="0"/>
              <a:t>Przedsięwzięcie: 2.1.1	</a:t>
            </a:r>
            <a:endParaRPr lang="pl-PL" sz="1800" b="1" dirty="0" smtClean="0"/>
          </a:p>
          <a:p>
            <a:pPr marL="109728" indent="0" algn="just">
              <a:lnSpc>
                <a:spcPct val="150000"/>
              </a:lnSpc>
              <a:buNone/>
            </a:pPr>
            <a:r>
              <a:rPr lang="pl-PL" sz="1800" b="1" dirty="0" smtClean="0"/>
              <a:t>Rozbudowa </a:t>
            </a:r>
            <a:r>
              <a:rPr lang="pl-PL" sz="1800" b="1" dirty="0"/>
              <a:t>i poprawa standardu infrastruktury turystycznej </a:t>
            </a:r>
            <a:r>
              <a:rPr lang="pl-PL" sz="1800" b="1" dirty="0" smtClean="0"/>
              <a:t>                                i </a:t>
            </a:r>
            <a:r>
              <a:rPr lang="pl-PL" sz="1800" b="1" dirty="0"/>
              <a:t>rekreacyjnej na  obszarze LSR – procedura konkursowa</a:t>
            </a:r>
          </a:p>
          <a:p>
            <a:pPr marL="109728" indent="0" algn="just">
              <a:lnSpc>
                <a:spcPct val="170000"/>
              </a:lnSpc>
              <a:buNone/>
            </a:pPr>
            <a:r>
              <a:rPr lang="pl-PL" sz="1800" dirty="0" smtClean="0">
                <a:solidFill>
                  <a:srgbClr val="FF0000"/>
                </a:solidFill>
              </a:rPr>
              <a:t>pozwoli </a:t>
            </a:r>
            <a:r>
              <a:rPr lang="pl-PL" sz="1800" dirty="0">
                <a:solidFill>
                  <a:srgbClr val="FF0000"/>
                </a:solidFill>
              </a:rPr>
              <a:t>zwiększyć atrakcyjność obszaru LGD dla mieszkańców </a:t>
            </a:r>
            <a:r>
              <a:rPr lang="pl-PL" sz="1800" dirty="0" smtClean="0">
                <a:solidFill>
                  <a:srgbClr val="FF0000"/>
                </a:solidFill>
              </a:rPr>
              <a:t>                                i </a:t>
            </a:r>
            <a:r>
              <a:rPr lang="pl-PL" sz="1800" dirty="0">
                <a:solidFill>
                  <a:srgbClr val="FF0000"/>
                </a:solidFill>
              </a:rPr>
              <a:t>turystów poprzez rozbudowę i poprawę standardu obiektów infrastruktury turystycznej i rekreacyjnej. Finansowaniu podlegać będzie budowa i przebudowa takich obiektów. Minimalna wartość projektu to 50.000 zł. Refundacji podlegać będzie 90% kosztów kwalifikowalnych, a w przypadku, gdy z wnioskiem wystąpi jednostka sektora finansów publicznych – 63,63%. </a:t>
            </a:r>
          </a:p>
        </p:txBody>
      </p:sp>
      <p:pic>
        <p:nvPicPr>
          <p:cNvPr id="4" name="Obraz 3" descr="Leader 07-13"/>
          <p:cNvPicPr>
            <a:picLocks noChangeAspect="1"/>
          </p:cNvPicPr>
          <p:nvPr/>
        </p:nvPicPr>
        <p:blipFill>
          <a:blip r:embed="rId2"/>
          <a:srcRect/>
          <a:stretch>
            <a:fillRect/>
          </a:stretch>
        </p:blipFill>
        <p:spPr>
          <a:xfrm>
            <a:off x="3294060" y="234722"/>
            <a:ext cx="555663" cy="587899"/>
          </a:xfrm>
          <a:prstGeom prst="rect">
            <a:avLst/>
          </a:prstGeom>
          <a:noFill/>
          <a:ln>
            <a:noFill/>
          </a:ln>
        </p:spPr>
      </p:pic>
      <p:pic>
        <p:nvPicPr>
          <p:cNvPr id="5" name="Picture 3" descr="PROW-2014-2020-logo-kolor"/>
          <p:cNvPicPr>
            <a:picLocks noChangeAspect="1"/>
          </p:cNvPicPr>
          <p:nvPr/>
        </p:nvPicPr>
        <p:blipFill>
          <a:blip r:embed="rId3"/>
          <a:srcRect/>
          <a:stretch>
            <a:fillRect/>
          </a:stretch>
        </p:blipFill>
        <p:spPr>
          <a:xfrm>
            <a:off x="7452323" y="140589"/>
            <a:ext cx="1053059" cy="696114"/>
          </a:xfrm>
          <a:prstGeom prst="rect">
            <a:avLst/>
          </a:prstGeom>
          <a:noFill/>
          <a:ln>
            <a:noFill/>
          </a:ln>
        </p:spPr>
      </p:pic>
      <p:pic>
        <p:nvPicPr>
          <p:cNvPr id="6" name="Obraz 4"/>
          <p:cNvPicPr>
            <a:picLocks noChangeAspect="1"/>
          </p:cNvPicPr>
          <p:nvPr/>
        </p:nvPicPr>
        <p:blipFill>
          <a:blip r:embed="rId4"/>
          <a:stretch>
            <a:fillRect/>
          </a:stretch>
        </p:blipFill>
        <p:spPr>
          <a:xfrm>
            <a:off x="755577" y="250335"/>
            <a:ext cx="856289" cy="572286"/>
          </a:xfrm>
          <a:prstGeom prst="rect">
            <a:avLst/>
          </a:prstGeom>
          <a:noFill/>
          <a:ln>
            <a:noFill/>
          </a:ln>
        </p:spPr>
      </p:pic>
      <p:pic>
        <p:nvPicPr>
          <p:cNvPr id="7" name="Obraz 2" descr="C:\Users\intel\Desktop\1.png"/>
          <p:cNvPicPr>
            <a:picLocks noChangeAspect="1"/>
          </p:cNvPicPr>
          <p:nvPr/>
        </p:nvPicPr>
        <p:blipFill>
          <a:blip r:embed="rId5"/>
          <a:srcRect/>
          <a:stretch>
            <a:fillRect/>
          </a:stretch>
        </p:blipFill>
        <p:spPr>
          <a:xfrm>
            <a:off x="5148064" y="209169"/>
            <a:ext cx="1331147" cy="792090"/>
          </a:xfrm>
          <a:prstGeom prst="rect">
            <a:avLst/>
          </a:prstGeom>
          <a:noFill/>
          <a:ln>
            <a:noFill/>
          </a:ln>
        </p:spPr>
      </p:pic>
    </p:spTree>
    <p:extLst>
      <p:ext uri="{BB962C8B-B14F-4D97-AF65-F5344CB8AC3E}">
        <p14:creationId xmlns:p14="http://schemas.microsoft.com/office/powerpoint/2010/main" val="4132001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Niestandardowy 1">
      <a:dk1>
        <a:sysClr val="windowText" lastClr="000000"/>
      </a:dk1>
      <a:lt1>
        <a:sysClr val="window" lastClr="FFFFFF"/>
      </a:lt1>
      <a:dk2>
        <a:srgbClr val="11411E"/>
      </a:dk2>
      <a:lt2>
        <a:srgbClr val="EFFECE"/>
      </a:lt2>
      <a:accent1>
        <a:srgbClr val="24823C"/>
      </a:accent1>
      <a:accent2>
        <a:srgbClr val="FFFF00"/>
      </a:accent2>
      <a:accent3>
        <a:srgbClr val="5BD078"/>
      </a:accent3>
      <a:accent4>
        <a:srgbClr val="A5D028"/>
      </a:accent4>
      <a:accent5>
        <a:srgbClr val="F5C040"/>
      </a:accent5>
      <a:accent6>
        <a:srgbClr val="05E0DB"/>
      </a:accent6>
      <a:hlink>
        <a:srgbClr val="0080FF"/>
      </a:hlink>
      <a:folHlink>
        <a:srgbClr val="5EAEFF"/>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1018</TotalTime>
  <Words>1601</Words>
  <Application>Microsoft Office PowerPoint</Application>
  <PresentationFormat>Pokaz na ekranie (4:3)</PresentationFormat>
  <Paragraphs>169</Paragraphs>
  <Slides>28</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28</vt:i4>
      </vt:variant>
    </vt:vector>
  </HeadingPairs>
  <TitlesOfParts>
    <vt:vector size="37" baseType="lpstr">
      <vt:lpstr>Arial</vt:lpstr>
      <vt:lpstr>Calibri</vt:lpstr>
      <vt:lpstr>Lucida Sans Unicode</vt:lpstr>
      <vt:lpstr>Tahoma</vt:lpstr>
      <vt:lpstr>Times New Roman</vt:lpstr>
      <vt:lpstr>Verdana</vt:lpstr>
      <vt:lpstr>Wingdings 2</vt:lpstr>
      <vt:lpstr>Wingdings 3</vt:lpstr>
      <vt:lpstr>Hol</vt:lpstr>
      <vt:lpstr>Spotkania informacyjne</vt:lpstr>
      <vt:lpstr>Lokalna Grupa Działania Ślężanie</vt:lpstr>
      <vt:lpstr>  Lokalna Strategia Rozwoju LGD Ślężanie   </vt:lpstr>
      <vt:lpstr>Lokalna Strategia Rozwoju</vt:lpstr>
      <vt:lpstr>Cele ogólne LSR</vt:lpstr>
      <vt:lpstr>Cele szczegółowe LSR</vt:lpstr>
      <vt:lpstr>Przedsięwzięcia LSR</vt:lpstr>
      <vt:lpstr>Prezentacja programu PowerPoint</vt:lpstr>
      <vt:lpstr>Prezentacja programu PowerPoint</vt:lpstr>
      <vt:lpstr>Prezentacja programu PowerPoint</vt:lpstr>
      <vt:lpstr>Prezentacja programu PowerPoint</vt:lpstr>
      <vt:lpstr>Prezentacja programu PowerPoint</vt:lpstr>
      <vt:lpstr>Budżet LSR</vt:lpstr>
      <vt:lpstr>Rodzaje konkursów ogłaszanych przez LGD </vt:lpstr>
      <vt:lpstr> Dofinansowanie na GRANTY </vt:lpstr>
      <vt:lpstr>Warunki przyznania pomocy: </vt:lpstr>
      <vt:lpstr>Warunki przyznania pomocy:</vt:lpstr>
      <vt:lpstr>Prezentacja programu PowerPoint</vt:lpstr>
      <vt:lpstr>Zasady otrzymania wsparcia:</vt:lpstr>
      <vt:lpstr>Prezentacja programu PowerPoint</vt:lpstr>
      <vt:lpstr>Prezentacja programu PowerPoint</vt:lpstr>
      <vt:lpstr>Katalog kosztów: </vt:lpstr>
      <vt:lpstr>Prezentacja programu PowerPoint</vt:lpstr>
      <vt:lpstr>Prezentacja programu PowerPoint</vt:lpstr>
      <vt:lpstr>Prezentacja programu PowerPoint</vt:lpstr>
      <vt:lpstr>Prezentacja programu PowerPoint</vt:lpstr>
      <vt:lpstr>Planowane terminy naborów wniosków</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Spotkania informacyjne</dc:title>
  <dc:creator>intel</dc:creator>
  <cp:lastModifiedBy>admin</cp:lastModifiedBy>
  <cp:revision>38</cp:revision>
  <dcterms:created xsi:type="dcterms:W3CDTF">2016-11-10T08:48:44Z</dcterms:created>
  <dcterms:modified xsi:type="dcterms:W3CDTF">2018-02-20T10:44:35Z</dcterms:modified>
</cp:coreProperties>
</file>